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64"/>
  </p:notesMasterIdLst>
  <p:sldIdLst>
    <p:sldId id="256" r:id="rId2"/>
    <p:sldId id="257" r:id="rId3"/>
    <p:sldId id="333" r:id="rId4"/>
    <p:sldId id="258" r:id="rId5"/>
    <p:sldId id="342" r:id="rId6"/>
    <p:sldId id="264" r:id="rId7"/>
    <p:sldId id="334" r:id="rId8"/>
    <p:sldId id="288" r:id="rId9"/>
    <p:sldId id="262" r:id="rId10"/>
    <p:sldId id="263" r:id="rId11"/>
    <p:sldId id="265" r:id="rId12"/>
    <p:sldId id="266" r:id="rId13"/>
    <p:sldId id="343" r:id="rId14"/>
    <p:sldId id="267" r:id="rId15"/>
    <p:sldId id="336" r:id="rId16"/>
    <p:sldId id="335" r:id="rId17"/>
    <p:sldId id="268" r:id="rId18"/>
    <p:sldId id="269" r:id="rId19"/>
    <p:sldId id="337" r:id="rId20"/>
    <p:sldId id="270" r:id="rId21"/>
    <p:sldId id="271" r:id="rId22"/>
    <p:sldId id="272" r:id="rId23"/>
    <p:sldId id="331" r:id="rId24"/>
    <p:sldId id="290" r:id="rId25"/>
    <p:sldId id="275" r:id="rId26"/>
    <p:sldId id="344" r:id="rId27"/>
    <p:sldId id="345" r:id="rId28"/>
    <p:sldId id="332" r:id="rId29"/>
    <p:sldId id="276" r:id="rId30"/>
    <p:sldId id="277" r:id="rId31"/>
    <p:sldId id="316" r:id="rId32"/>
    <p:sldId id="278" r:id="rId33"/>
    <p:sldId id="317" r:id="rId34"/>
    <p:sldId id="318" r:id="rId35"/>
    <p:sldId id="347" r:id="rId36"/>
    <p:sldId id="348" r:id="rId37"/>
    <p:sldId id="287" r:id="rId38"/>
    <p:sldId id="279" r:id="rId39"/>
    <p:sldId id="280" r:id="rId40"/>
    <p:sldId id="281" r:id="rId41"/>
    <p:sldId id="338" r:id="rId42"/>
    <p:sldId id="339" r:id="rId43"/>
    <p:sldId id="340" r:id="rId44"/>
    <p:sldId id="341" r:id="rId45"/>
    <p:sldId id="282" r:id="rId46"/>
    <p:sldId id="310" r:id="rId47"/>
    <p:sldId id="311" r:id="rId48"/>
    <p:sldId id="312" r:id="rId49"/>
    <p:sldId id="313" r:id="rId50"/>
    <p:sldId id="314" r:id="rId51"/>
    <p:sldId id="315" r:id="rId52"/>
    <p:sldId id="319" r:id="rId53"/>
    <p:sldId id="320" r:id="rId54"/>
    <p:sldId id="322" r:id="rId55"/>
    <p:sldId id="323" r:id="rId56"/>
    <p:sldId id="324" r:id="rId57"/>
    <p:sldId id="325" r:id="rId58"/>
    <p:sldId id="326" r:id="rId59"/>
    <p:sldId id="327" r:id="rId60"/>
    <p:sldId id="328" r:id="rId61"/>
    <p:sldId id="329" r:id="rId62"/>
    <p:sldId id="33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899" autoAdjust="0"/>
    <p:restoredTop sz="94660"/>
  </p:normalViewPr>
  <p:slideViewPr>
    <p:cSldViewPr snapToGrid="0">
      <p:cViewPr varScale="1">
        <p:scale>
          <a:sx n="72" d="100"/>
          <a:sy n="72" d="100"/>
        </p:scale>
        <p:origin x="208"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74156-8CE8-4090-90D1-04740CA2206E}" type="datetimeFigureOut">
              <a:rPr lang="en-US" smtClean="0"/>
              <a:t>5/27/20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651A6-B2E1-4ED2-A4FF-939E3EDEED71}" type="slidenum">
              <a:rPr lang="en-US" smtClean="0"/>
              <a:t>‹#›</a:t>
            </a:fld>
            <a:endParaRPr lang="en-US"/>
          </a:p>
        </p:txBody>
      </p:sp>
    </p:spTree>
    <p:extLst>
      <p:ext uri="{BB962C8B-B14F-4D97-AF65-F5344CB8AC3E}">
        <p14:creationId xmlns:p14="http://schemas.microsoft.com/office/powerpoint/2010/main" val="345124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d25058a7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d25058a7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901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d25058a7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d25058a7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d25058a7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d25058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d25058a7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d25058a7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d25058a7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d25058a7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d25058a7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d25058a7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991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d25058a7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d25058a7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79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d25058a7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d25058a7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57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d25058a7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d25058a7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d25058a7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d25058a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d25058a7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d25058a7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d2351ca7d_1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d2351ca7d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d25058a7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d25058a7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5/27/20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827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85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5/27/20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3388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423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5/27/20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2954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5/27/20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8745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590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0374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418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668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5/27/20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966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5/27/20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842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5/27/20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32369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7" r:id="rId5"/>
    <p:sldLayoutId id="2147483711" r:id="rId6"/>
    <p:sldLayoutId id="2147483712" r:id="rId7"/>
    <p:sldLayoutId id="2147483713" r:id="rId8"/>
    <p:sldLayoutId id="2147483716" r:id="rId9"/>
    <p:sldLayoutId id="2147483714" r:id="rId10"/>
    <p:sldLayoutId id="2147483715" r:id="rId11"/>
    <p:sldLayoutId id="2147483719" r:id="rId1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4F8960BA-29D3-4A7B-B6FE-15B1C4FCD665}"/>
              </a:ext>
            </a:extLst>
          </p:cNvPr>
          <p:cNvPicPr>
            <a:picLocks noChangeAspect="1"/>
          </p:cNvPicPr>
          <p:nvPr/>
        </p:nvPicPr>
        <p:blipFill rotWithShape="1">
          <a:blip r:embed="rId2"/>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5AED39-9097-48AF-A792-983CC601FB73}"/>
              </a:ext>
            </a:extLst>
          </p:cNvPr>
          <p:cNvSpPr>
            <a:spLocks noGrp="1"/>
          </p:cNvSpPr>
          <p:nvPr>
            <p:ph type="ctrTitle"/>
          </p:nvPr>
        </p:nvSpPr>
        <p:spPr>
          <a:xfrm>
            <a:off x="609599" y="4572000"/>
            <a:ext cx="10965141" cy="895244"/>
          </a:xfrm>
        </p:spPr>
        <p:txBody>
          <a:bodyPr>
            <a:normAutofit/>
          </a:bodyPr>
          <a:lstStyle/>
          <a:p>
            <a:r>
              <a:rPr lang="en-US" sz="4000">
                <a:solidFill>
                  <a:schemeClr val="tx1"/>
                </a:solidFill>
              </a:rPr>
              <a:t>Swift Language </a:t>
            </a:r>
          </a:p>
        </p:txBody>
      </p:sp>
      <p:sp>
        <p:nvSpPr>
          <p:cNvPr id="3" name="Subtitle 2">
            <a:extLst>
              <a:ext uri="{FF2B5EF4-FFF2-40B4-BE49-F238E27FC236}">
                <a16:creationId xmlns:a16="http://schemas.microsoft.com/office/drawing/2014/main" id="{53BF689C-3994-4A67-AFEB-1A01E3DAD974}"/>
              </a:ext>
            </a:extLst>
          </p:cNvPr>
          <p:cNvSpPr>
            <a:spLocks noGrp="1"/>
          </p:cNvSpPr>
          <p:nvPr>
            <p:ph type="subTitle" idx="1"/>
          </p:nvPr>
        </p:nvSpPr>
        <p:spPr>
          <a:xfrm>
            <a:off x="609598" y="5504576"/>
            <a:ext cx="10965142" cy="447491"/>
          </a:xfrm>
        </p:spPr>
        <p:txBody>
          <a:bodyPr>
            <a:normAutofit/>
          </a:bodyPr>
          <a:lstStyle/>
          <a:p>
            <a:r>
              <a:rPr lang="en-US" dirty="0"/>
              <a:t>Control Structure</a:t>
            </a:r>
          </a:p>
        </p:txBody>
      </p:sp>
    </p:spTree>
    <p:extLst>
      <p:ext uri="{BB962C8B-B14F-4D97-AF65-F5344CB8AC3E}">
        <p14:creationId xmlns:p14="http://schemas.microsoft.com/office/powerpoint/2010/main" val="10911002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0E11B25-6007-4AE4-A9DC-81211302930B}"/>
              </a:ext>
            </a:extLst>
          </p:cNvPr>
          <p:cNvSpPr>
            <a:spLocks noGrp="1"/>
          </p:cNvSpPr>
          <p:nvPr>
            <p:ph type="title"/>
          </p:nvPr>
        </p:nvSpPr>
        <p:spPr/>
        <p:txBody>
          <a:bodyPr/>
          <a:lstStyle/>
          <a:p>
            <a:pPr eaLnBrk="1" hangingPunct="1"/>
            <a:r>
              <a:rPr lang="en-US" altLang="en-US"/>
              <a:t>Boolean Expressions and Relational Operators (cont’d.)</a:t>
            </a:r>
            <a:endParaRPr lang="he-IL" altLang="en-US"/>
          </a:p>
        </p:txBody>
      </p:sp>
      <p:sp>
        <p:nvSpPr>
          <p:cNvPr id="9219" name="Content Placeholder 2">
            <a:extLst>
              <a:ext uri="{FF2B5EF4-FFF2-40B4-BE49-F238E27FC236}">
                <a16:creationId xmlns:a16="http://schemas.microsoft.com/office/drawing/2014/main" id="{95DD0812-7CFA-4DD7-8ACB-26772458A8A5}"/>
              </a:ext>
            </a:extLst>
          </p:cNvPr>
          <p:cNvSpPr>
            <a:spLocks noGrp="1"/>
          </p:cNvSpPr>
          <p:nvPr>
            <p:ph idx="1"/>
          </p:nvPr>
        </p:nvSpPr>
        <p:spPr/>
        <p:txBody>
          <a:bodyPr/>
          <a:lstStyle/>
          <a:p>
            <a:pPr eaLnBrk="1" hangingPunct="1"/>
            <a:r>
              <a:rPr lang="en-US" altLang="en-US">
                <a:latin typeface="Courier New" panose="02070309020205020404" pitchFamily="49" charset="0"/>
                <a:cs typeface="Courier New" panose="02070309020205020404" pitchFamily="49" charset="0"/>
              </a:rPr>
              <a:t>&gt;=</a:t>
            </a:r>
            <a:r>
              <a:rPr lang="en-US" altLang="en-US"/>
              <a:t> and </a:t>
            </a:r>
            <a:r>
              <a:rPr lang="en-US" altLang="en-US">
                <a:latin typeface="Courier New" panose="02070309020205020404" pitchFamily="49" charset="0"/>
                <a:cs typeface="Courier New" panose="02070309020205020404" pitchFamily="49" charset="0"/>
              </a:rPr>
              <a:t>&lt;=</a:t>
            </a:r>
            <a:r>
              <a:rPr lang="en-US" altLang="en-US"/>
              <a:t> operators test more than one relationship</a:t>
            </a:r>
          </a:p>
          <a:p>
            <a:pPr lvl="1" eaLnBrk="1" hangingPunct="1"/>
            <a:r>
              <a:rPr lang="en-US" altLang="en-US"/>
              <a:t>It is enough for one of the relationships to exist for the expression to be true</a:t>
            </a:r>
          </a:p>
          <a:p>
            <a:pPr eaLnBrk="1" hangingPunct="1"/>
            <a:r>
              <a:rPr lang="en-US" altLang="en-US">
                <a:latin typeface="Courier New" panose="02070309020205020404" pitchFamily="49" charset="0"/>
                <a:cs typeface="Courier New" panose="02070309020205020404" pitchFamily="49" charset="0"/>
              </a:rPr>
              <a:t>==</a:t>
            </a:r>
            <a:r>
              <a:rPr lang="en-US" altLang="en-US"/>
              <a:t> operator determines whether the two operands are equal to one another</a:t>
            </a:r>
          </a:p>
          <a:p>
            <a:pPr lvl="1" eaLnBrk="1" hangingPunct="1"/>
            <a:r>
              <a:rPr lang="en-US" altLang="en-US"/>
              <a:t>Do not confuse with assignment operator (=)</a:t>
            </a:r>
          </a:p>
          <a:p>
            <a:pPr eaLnBrk="1" hangingPunct="1"/>
            <a:r>
              <a:rPr lang="en-US" altLang="en-US">
                <a:latin typeface="Courier New" panose="02070309020205020404" pitchFamily="49" charset="0"/>
                <a:cs typeface="Courier New" panose="02070309020205020404" pitchFamily="49" charset="0"/>
              </a:rPr>
              <a:t>!=</a:t>
            </a:r>
            <a:r>
              <a:rPr lang="en-US" altLang="en-US"/>
              <a:t> operator determines whether the two operands are not equal</a:t>
            </a:r>
            <a:endParaRPr lang="he-IL"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F7AB1747-DE04-4657-8053-E297EAB76761}"/>
              </a:ext>
            </a:extLst>
          </p:cNvPr>
          <p:cNvSpPr>
            <a:spLocks noGrp="1"/>
          </p:cNvSpPr>
          <p:nvPr>
            <p:ph type="title"/>
          </p:nvPr>
        </p:nvSpPr>
        <p:spPr/>
        <p:txBody>
          <a:bodyPr/>
          <a:lstStyle/>
          <a:p>
            <a:pPr eaLnBrk="1" hangingPunct="1"/>
            <a:r>
              <a:rPr lang="en-US" altLang="en-US"/>
              <a:t>Boolean Expressions and Relational Operators (cont’d.)</a:t>
            </a:r>
            <a:endParaRPr lang="he-IL" altLang="en-US"/>
          </a:p>
        </p:txBody>
      </p:sp>
      <p:sp>
        <p:nvSpPr>
          <p:cNvPr id="11267" name="Content Placeholder 2">
            <a:extLst>
              <a:ext uri="{FF2B5EF4-FFF2-40B4-BE49-F238E27FC236}">
                <a16:creationId xmlns:a16="http://schemas.microsoft.com/office/drawing/2014/main" id="{6192AC3E-8F52-4889-9C62-03F03C78F431}"/>
              </a:ext>
            </a:extLst>
          </p:cNvPr>
          <p:cNvSpPr>
            <a:spLocks noGrp="1"/>
          </p:cNvSpPr>
          <p:nvPr>
            <p:ph idx="1"/>
          </p:nvPr>
        </p:nvSpPr>
        <p:spPr/>
        <p:txBody>
          <a:bodyPr/>
          <a:lstStyle/>
          <a:p>
            <a:r>
              <a:rPr lang="en-US" altLang="en-US"/>
              <a:t>Using a Boolean expression with the &gt; relational operator</a:t>
            </a:r>
            <a:endParaRPr lang="he-IL" altLang="en-US"/>
          </a:p>
        </p:txBody>
      </p:sp>
      <p:pic>
        <p:nvPicPr>
          <p:cNvPr id="11268" name="Picture 4">
            <a:extLst>
              <a:ext uri="{FF2B5EF4-FFF2-40B4-BE49-F238E27FC236}">
                <a16:creationId xmlns:a16="http://schemas.microsoft.com/office/drawing/2014/main" id="{5D16A5CB-ADB1-4DE3-AD8D-9A8C0C73D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264" y="2895601"/>
            <a:ext cx="570547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6BA6746-B438-44D5-BB81-AD547B7C8D22}"/>
              </a:ext>
            </a:extLst>
          </p:cNvPr>
          <p:cNvSpPr>
            <a:spLocks noGrp="1"/>
          </p:cNvSpPr>
          <p:nvPr>
            <p:ph type="title"/>
          </p:nvPr>
        </p:nvSpPr>
        <p:spPr/>
        <p:txBody>
          <a:bodyPr/>
          <a:lstStyle/>
          <a:p>
            <a:pPr eaLnBrk="1" hangingPunct="1"/>
            <a:r>
              <a:rPr lang="en-US" altLang="en-US"/>
              <a:t>Boolean Expressions and Relational Operators (cont’d.)</a:t>
            </a:r>
            <a:endParaRPr lang="he-IL" altLang="en-US"/>
          </a:p>
        </p:txBody>
      </p:sp>
      <p:sp>
        <p:nvSpPr>
          <p:cNvPr id="12291" name="Content Placeholder 2">
            <a:extLst>
              <a:ext uri="{FF2B5EF4-FFF2-40B4-BE49-F238E27FC236}">
                <a16:creationId xmlns:a16="http://schemas.microsoft.com/office/drawing/2014/main" id="{0240B458-A8B0-44AF-BBEE-5D124E973AA1}"/>
              </a:ext>
            </a:extLst>
          </p:cNvPr>
          <p:cNvSpPr>
            <a:spLocks noGrp="1"/>
          </p:cNvSpPr>
          <p:nvPr>
            <p:ph idx="1"/>
          </p:nvPr>
        </p:nvSpPr>
        <p:spPr/>
        <p:txBody>
          <a:bodyPr/>
          <a:lstStyle/>
          <a:p>
            <a:pPr eaLnBrk="1" hangingPunct="1"/>
            <a:r>
              <a:rPr lang="en-US" altLang="en-US">
                <a:cs typeface="Courier New" panose="02070309020205020404" pitchFamily="49" charset="0"/>
              </a:rPr>
              <a:t>Any relational operator can be used in a decision block</a:t>
            </a:r>
          </a:p>
          <a:p>
            <a:pPr lvl="1" eaLnBrk="1" hangingPunct="1"/>
            <a:r>
              <a:rPr lang="en-US" altLang="en-US">
                <a:cs typeface="Courier New" panose="02070309020205020404" pitchFamily="49" charset="0"/>
              </a:rPr>
              <a:t>Example: </a:t>
            </a:r>
            <a:r>
              <a:rPr lang="en-US" altLang="en-US">
                <a:latin typeface="Courier New" panose="02070309020205020404" pitchFamily="49" charset="0"/>
                <a:cs typeface="Courier New" panose="02070309020205020404" pitchFamily="49" charset="0"/>
              </a:rPr>
              <a:t>if balance == 0</a:t>
            </a:r>
          </a:p>
          <a:p>
            <a:pPr lvl="1" eaLnBrk="1" hangingPunct="1"/>
            <a:r>
              <a:rPr lang="en-US" altLang="en-US">
                <a:cs typeface="Courier New" panose="02070309020205020404" pitchFamily="49" charset="0"/>
              </a:rPr>
              <a:t>Example: </a:t>
            </a:r>
            <a:r>
              <a:rPr lang="en-US" altLang="en-US">
                <a:latin typeface="Courier New" panose="02070309020205020404" pitchFamily="49" charset="0"/>
                <a:cs typeface="Courier New" panose="02070309020205020404" pitchFamily="49" charset="0"/>
              </a:rPr>
              <a:t>if payment != balance</a:t>
            </a:r>
          </a:p>
          <a:p>
            <a:pPr eaLnBrk="1" hangingPunct="1"/>
            <a:r>
              <a:rPr lang="en-US" altLang="en-US">
                <a:cs typeface="Courier New" panose="02070309020205020404" pitchFamily="49" charset="0"/>
              </a:rPr>
              <a:t>It is possible to have a block inside another block</a:t>
            </a:r>
          </a:p>
          <a:p>
            <a:pPr lvl="1" eaLnBrk="1" hangingPunct="1"/>
            <a:r>
              <a:rPr lang="en-US" altLang="en-US">
                <a:cs typeface="Courier New" panose="02070309020205020404" pitchFamily="49" charset="0"/>
              </a:rPr>
              <a:t>Example: </a:t>
            </a:r>
            <a:r>
              <a:rPr lang="en-US" altLang="en-US">
                <a:latin typeface="Courier New" panose="02070309020205020404" pitchFamily="49" charset="0"/>
                <a:cs typeface="Courier New" panose="02070309020205020404" pitchFamily="49" charset="0"/>
              </a:rPr>
              <a:t>if</a:t>
            </a:r>
            <a:r>
              <a:rPr lang="en-US" altLang="en-US">
                <a:cs typeface="Courier New" panose="02070309020205020404" pitchFamily="49" charset="0"/>
              </a:rPr>
              <a:t> statement inside a function</a:t>
            </a:r>
          </a:p>
          <a:p>
            <a:pPr lvl="1" eaLnBrk="1" hangingPunct="1"/>
            <a:r>
              <a:rPr lang="en-US" altLang="en-US">
                <a:cs typeface="Courier New" panose="02070309020205020404" pitchFamily="49" charset="0"/>
              </a:rPr>
              <a:t>Statements in inner block must be indented with respect to the outer block</a:t>
            </a:r>
            <a:endParaRPr lang="he-IL" altLang="en-US">
              <a:cs typeface="Courier New" panose="02070309020205020404" pitchFamily="49"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2681-70B1-C842-81E8-4B37C444767C}"/>
              </a:ext>
            </a:extLst>
          </p:cNvPr>
          <p:cNvSpPr>
            <a:spLocks noGrp="1"/>
          </p:cNvSpPr>
          <p:nvPr>
            <p:ph type="title"/>
          </p:nvPr>
        </p:nvSpPr>
        <p:spPr/>
        <p:txBody>
          <a:bodyPr/>
          <a:lstStyle/>
          <a:p>
            <a:r>
              <a:rPr lang="en-US" dirty="0"/>
              <a:t>Comparison operators</a:t>
            </a:r>
          </a:p>
        </p:txBody>
      </p:sp>
      <p:pic>
        <p:nvPicPr>
          <p:cNvPr id="4" name="Picture 3">
            <a:extLst>
              <a:ext uri="{FF2B5EF4-FFF2-40B4-BE49-F238E27FC236}">
                <a16:creationId xmlns:a16="http://schemas.microsoft.com/office/drawing/2014/main" id="{F2CBA30D-4B49-4842-87CD-A5D6A1220449}"/>
              </a:ext>
            </a:extLst>
          </p:cNvPr>
          <p:cNvPicPr/>
          <p:nvPr/>
        </p:nvPicPr>
        <p:blipFill>
          <a:blip r:embed="rId2"/>
          <a:stretch>
            <a:fillRect/>
          </a:stretch>
        </p:blipFill>
        <p:spPr>
          <a:xfrm>
            <a:off x="581192" y="2175192"/>
            <a:ext cx="9241234" cy="4107621"/>
          </a:xfrm>
          <a:prstGeom prst="rect">
            <a:avLst/>
          </a:prstGeom>
        </p:spPr>
      </p:pic>
    </p:spTree>
    <p:extLst>
      <p:ext uri="{BB962C8B-B14F-4D97-AF65-F5344CB8AC3E}">
        <p14:creationId xmlns:p14="http://schemas.microsoft.com/office/powerpoint/2010/main" val="2693094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EFE19D5-F6C6-44F9-83A0-E590344B29C8}"/>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if-else</a:t>
            </a:r>
            <a:r>
              <a:rPr lang="en-US" altLang="en-US"/>
              <a:t> Statement</a:t>
            </a:r>
            <a:endParaRPr lang="he-IL" altLang="en-US"/>
          </a:p>
        </p:txBody>
      </p:sp>
      <p:sp>
        <p:nvSpPr>
          <p:cNvPr id="13315" name="Content Placeholder 2">
            <a:extLst>
              <a:ext uri="{FF2B5EF4-FFF2-40B4-BE49-F238E27FC236}">
                <a16:creationId xmlns:a16="http://schemas.microsoft.com/office/drawing/2014/main" id="{49BBAE2C-92F4-40FF-A843-72ED75DC2B04}"/>
              </a:ext>
            </a:extLst>
          </p:cNvPr>
          <p:cNvSpPr>
            <a:spLocks noGrp="1"/>
          </p:cNvSpPr>
          <p:nvPr>
            <p:ph idx="1"/>
          </p:nvPr>
        </p:nvSpPr>
        <p:spPr/>
        <p:txBody>
          <a:bodyPr/>
          <a:lstStyle/>
          <a:p>
            <a:pPr eaLnBrk="1" hangingPunct="1"/>
            <a:r>
              <a:rPr lang="en-US" altLang="en-US" u="sng"/>
              <a:t>Dual alternative decision structure</a:t>
            </a:r>
            <a:r>
              <a:rPr lang="en-US" altLang="en-US"/>
              <a:t>: two possible paths of execution</a:t>
            </a:r>
          </a:p>
          <a:p>
            <a:pPr lvl="1" eaLnBrk="1" hangingPunct="1">
              <a:buFontTx/>
              <a:buChar char="–"/>
            </a:pPr>
            <a:r>
              <a:rPr lang="en-US" altLang="en-US"/>
              <a:t>One is taken if the condition is true, and the other if the condition is false</a:t>
            </a:r>
          </a:p>
          <a:p>
            <a:pPr lvl="1" eaLnBrk="1" hangingPunct="1"/>
            <a:r>
              <a:rPr lang="en-US" altLang="en-US"/>
              <a:t>Syntax: 	</a:t>
            </a:r>
            <a:r>
              <a:rPr lang="en-US" altLang="en-US" sz="2400">
                <a:latin typeface="Courier New" panose="02070309020205020404" pitchFamily="49" charset="0"/>
                <a:cs typeface="Courier New" panose="02070309020205020404" pitchFamily="49" charset="0"/>
              </a:rPr>
              <a:t>if </a:t>
            </a:r>
            <a:r>
              <a:rPr lang="en-US" altLang="en-US" sz="2400" i="1">
                <a:latin typeface="Courier New" panose="02070309020205020404" pitchFamily="49" charset="0"/>
                <a:cs typeface="Courier New" panose="02070309020205020404" pitchFamily="49" charset="0"/>
              </a:rPr>
              <a:t>condition</a:t>
            </a:r>
            <a:r>
              <a:rPr lang="en-US" altLang="en-US" sz="2400">
                <a:latin typeface="Courier New" panose="02070309020205020404" pitchFamily="49" charset="0"/>
                <a:cs typeface="Courier New" panose="02070309020205020404" pitchFamily="49" charset="0"/>
              </a:rPr>
              <a:t>:</a:t>
            </a:r>
          </a:p>
          <a:p>
            <a:pPr lvl="2" eaLnBrk="1" hangingPunct="1">
              <a:buFontTx/>
              <a:buNone/>
            </a:pPr>
            <a:r>
              <a:rPr lang="en-US" altLang="en-US">
                <a:latin typeface="Courier New" panose="02070309020205020404" pitchFamily="49" charset="0"/>
                <a:cs typeface="Courier New" panose="02070309020205020404" pitchFamily="49" charset="0"/>
              </a:rPr>
              <a:t>				</a:t>
            </a:r>
            <a:r>
              <a:rPr lang="en-US" altLang="en-US" i="1">
                <a:latin typeface="Courier New" panose="02070309020205020404" pitchFamily="49" charset="0"/>
                <a:cs typeface="Courier New" panose="02070309020205020404" pitchFamily="49" charset="0"/>
              </a:rPr>
              <a:t>statements</a:t>
            </a:r>
          </a:p>
          <a:p>
            <a:pPr lvl="2" eaLnBrk="1" hangingPunct="1">
              <a:buFontTx/>
              <a:buNone/>
            </a:pPr>
            <a:r>
              <a:rPr lang="en-US" altLang="en-US">
                <a:latin typeface="Courier New" panose="02070309020205020404" pitchFamily="49" charset="0"/>
                <a:cs typeface="Courier New" panose="02070309020205020404" pitchFamily="49" charset="0"/>
              </a:rPr>
              <a:t>			else:</a:t>
            </a:r>
          </a:p>
          <a:p>
            <a:pPr lvl="2" eaLnBrk="1" hangingPunct="1">
              <a:buFontTx/>
              <a:buNone/>
            </a:pPr>
            <a:r>
              <a:rPr lang="en-US" altLang="en-US">
                <a:latin typeface="Courier New" panose="02070309020205020404" pitchFamily="49" charset="0"/>
                <a:cs typeface="Courier New" panose="02070309020205020404" pitchFamily="49" charset="0"/>
              </a:rPr>
              <a:t>				</a:t>
            </a:r>
            <a:r>
              <a:rPr lang="en-US" altLang="en-US" i="1">
                <a:latin typeface="Courier New" panose="02070309020205020404" pitchFamily="49" charset="0"/>
                <a:cs typeface="Courier New" panose="02070309020205020404" pitchFamily="49" charset="0"/>
              </a:rPr>
              <a:t>other statements</a:t>
            </a:r>
          </a:p>
          <a:p>
            <a:pPr lvl="1" eaLnBrk="1" hangingPunct="1"/>
            <a:r>
              <a:rPr lang="en-US" altLang="en-US">
                <a:latin typeface="Courier New" panose="02070309020205020404" pitchFamily="49" charset="0"/>
                <a:cs typeface="Courier New" panose="02070309020205020404" pitchFamily="49" charset="0"/>
              </a:rPr>
              <a:t>if</a:t>
            </a:r>
            <a:r>
              <a:rPr lang="en-US" altLang="en-US">
                <a:cs typeface="Courier New" panose="02070309020205020404" pitchFamily="49" charset="0"/>
              </a:rPr>
              <a:t> clause and </a:t>
            </a:r>
            <a:r>
              <a:rPr lang="en-US" altLang="en-US">
                <a:latin typeface="Courier New" panose="02070309020205020404" pitchFamily="49" charset="0"/>
                <a:cs typeface="Courier New" panose="02070309020205020404" pitchFamily="49" charset="0"/>
              </a:rPr>
              <a:t>else</a:t>
            </a:r>
            <a:r>
              <a:rPr lang="en-US" altLang="en-US">
                <a:cs typeface="Courier New" panose="02070309020205020404" pitchFamily="49" charset="0"/>
              </a:rPr>
              <a:t> clause must be aligned</a:t>
            </a:r>
          </a:p>
          <a:p>
            <a:pPr lvl="1" eaLnBrk="1" hangingPunct="1"/>
            <a:r>
              <a:rPr lang="en-US" altLang="en-US">
                <a:cs typeface="Courier New" panose="02070309020205020404" pitchFamily="49" charset="0"/>
              </a:rPr>
              <a:t>Statements must be consistently indented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1695-6175-3345-B956-1F5BB32EF56F}"/>
              </a:ext>
            </a:extLst>
          </p:cNvPr>
          <p:cNvSpPr>
            <a:spLocks noGrp="1"/>
          </p:cNvSpPr>
          <p:nvPr>
            <p:ph type="title"/>
          </p:nvPr>
        </p:nvSpPr>
        <p:spPr>
          <a:xfrm>
            <a:off x="581192" y="702156"/>
            <a:ext cx="11029616" cy="706919"/>
          </a:xfrm>
        </p:spPr>
        <p:txBody>
          <a:bodyPr/>
          <a:lstStyle/>
          <a:p>
            <a:r>
              <a:rPr lang="en-US" dirty="0"/>
              <a:t>IF-ELSE STATEMENT</a:t>
            </a:r>
          </a:p>
        </p:txBody>
      </p:sp>
      <p:pic>
        <p:nvPicPr>
          <p:cNvPr id="4" name="Picture 3">
            <a:extLst>
              <a:ext uri="{FF2B5EF4-FFF2-40B4-BE49-F238E27FC236}">
                <a16:creationId xmlns:a16="http://schemas.microsoft.com/office/drawing/2014/main" id="{C1C1B597-CF74-654B-BA35-08FA04714F4A}"/>
              </a:ext>
            </a:extLst>
          </p:cNvPr>
          <p:cNvPicPr/>
          <p:nvPr/>
        </p:nvPicPr>
        <p:blipFill>
          <a:blip r:embed="rId2">
            <a:extLst>
              <a:ext uri="{28A0092B-C50C-407E-A947-70E740481C1C}">
                <a14:useLocalDpi xmlns:a14="http://schemas.microsoft.com/office/drawing/2010/main" val="0"/>
              </a:ext>
            </a:extLst>
          </a:blip>
          <a:stretch>
            <a:fillRect/>
          </a:stretch>
        </p:blipFill>
        <p:spPr>
          <a:xfrm>
            <a:off x="581192" y="1641621"/>
            <a:ext cx="10391608" cy="4279494"/>
          </a:xfrm>
          <a:prstGeom prst="rect">
            <a:avLst/>
          </a:prstGeom>
        </p:spPr>
      </p:pic>
    </p:spTree>
    <p:extLst>
      <p:ext uri="{BB962C8B-B14F-4D97-AF65-F5344CB8AC3E}">
        <p14:creationId xmlns:p14="http://schemas.microsoft.com/office/powerpoint/2010/main" val="295630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448B-BD62-B945-A37E-915457211EA7}"/>
              </a:ext>
            </a:extLst>
          </p:cNvPr>
          <p:cNvSpPr>
            <a:spLocks noGrp="1"/>
          </p:cNvSpPr>
          <p:nvPr>
            <p:ph type="title"/>
          </p:nvPr>
        </p:nvSpPr>
        <p:spPr>
          <a:xfrm>
            <a:off x="581192" y="702156"/>
            <a:ext cx="11029616" cy="351392"/>
          </a:xfrm>
        </p:spPr>
        <p:txBody>
          <a:bodyPr>
            <a:normAutofit fontScale="90000"/>
          </a:bodyPr>
          <a:lstStyle/>
          <a:p>
            <a:r>
              <a:rPr lang="en-US" dirty="0"/>
              <a:t>IF-ELSE EXAMPLE</a:t>
            </a:r>
          </a:p>
        </p:txBody>
      </p:sp>
      <p:sp>
        <p:nvSpPr>
          <p:cNvPr id="3" name="Content Placeholder 2">
            <a:extLst>
              <a:ext uri="{FF2B5EF4-FFF2-40B4-BE49-F238E27FC236}">
                <a16:creationId xmlns:a16="http://schemas.microsoft.com/office/drawing/2014/main" id="{C0AB3FE7-C332-694D-B468-8686D2E8F018}"/>
              </a:ext>
            </a:extLst>
          </p:cNvPr>
          <p:cNvSpPr>
            <a:spLocks noGrp="1"/>
          </p:cNvSpPr>
          <p:nvPr>
            <p:ph idx="1"/>
          </p:nvPr>
        </p:nvSpPr>
        <p:spPr>
          <a:xfrm>
            <a:off x="581192" y="1321904"/>
            <a:ext cx="11029615" cy="5408680"/>
          </a:xfrm>
        </p:spPr>
        <p:txBody>
          <a:bodyPr>
            <a:normAutofit fontScale="70000" lnSpcReduction="20000"/>
          </a:bodyPr>
          <a:lstStyle/>
          <a:p>
            <a:pPr marL="0" indent="0">
              <a:buNone/>
            </a:pPr>
            <a:r>
              <a:rPr lang="en-US" sz="2200" dirty="0"/>
              <a:t>import Foundation  //It is necessary for print format</a:t>
            </a:r>
          </a:p>
          <a:p>
            <a:pPr marL="0" indent="0">
              <a:buNone/>
            </a:pPr>
            <a:r>
              <a:rPr lang="en-US" sz="2200" dirty="0"/>
              <a:t>var </a:t>
            </a:r>
            <a:r>
              <a:rPr lang="en-US" sz="2200" dirty="0" err="1"/>
              <a:t>hoursWorked</a:t>
            </a:r>
            <a:r>
              <a:rPr lang="en-US" sz="2200" dirty="0"/>
              <a:t> : Double</a:t>
            </a:r>
          </a:p>
          <a:p>
            <a:pPr marL="0" indent="0">
              <a:buNone/>
            </a:pPr>
            <a:r>
              <a:rPr lang="en-US" sz="2200" dirty="0"/>
              <a:t>var </a:t>
            </a:r>
            <a:r>
              <a:rPr lang="en-US" sz="2200" dirty="0" err="1"/>
              <a:t>hourFee</a:t>
            </a:r>
            <a:r>
              <a:rPr lang="en-US" sz="2200" dirty="0"/>
              <a:t> : Double</a:t>
            </a:r>
          </a:p>
          <a:p>
            <a:pPr marL="0" indent="0">
              <a:buNone/>
            </a:pPr>
            <a:r>
              <a:rPr lang="en-US" sz="2200" dirty="0"/>
              <a:t>var salary : Double</a:t>
            </a:r>
          </a:p>
          <a:p>
            <a:pPr marL="0" indent="0">
              <a:buNone/>
            </a:pPr>
            <a:r>
              <a:rPr lang="en-US" sz="2200" dirty="0"/>
              <a:t>/*</a:t>
            </a:r>
          </a:p>
          <a:p>
            <a:pPr marL="0" indent="0">
              <a:buNone/>
            </a:pPr>
            <a:r>
              <a:rPr lang="en-US" sz="2200" dirty="0"/>
              <a:t>var </a:t>
            </a:r>
            <a:r>
              <a:rPr lang="en-US" sz="2200" dirty="0" err="1"/>
              <a:t>hoursWorked</a:t>
            </a:r>
            <a:r>
              <a:rPr lang="en-US" sz="2200" dirty="0"/>
              <a:t>, </a:t>
            </a:r>
            <a:r>
              <a:rPr lang="en-US" sz="2200" dirty="0" err="1"/>
              <a:t>hourFee</a:t>
            </a:r>
            <a:r>
              <a:rPr lang="en-US" sz="2200" dirty="0"/>
              <a:t>, salary : Double</a:t>
            </a:r>
          </a:p>
          <a:p>
            <a:pPr marL="0" indent="0">
              <a:buNone/>
            </a:pPr>
            <a:r>
              <a:rPr lang="en-US" sz="2200" dirty="0"/>
              <a:t>*/</a:t>
            </a:r>
          </a:p>
          <a:p>
            <a:pPr marL="0" indent="0">
              <a:buNone/>
            </a:pPr>
            <a:r>
              <a:rPr lang="en-US" sz="2200" dirty="0" err="1"/>
              <a:t>hoursWorked</a:t>
            </a:r>
            <a:r>
              <a:rPr lang="en-US" sz="2200" dirty="0"/>
              <a:t> = 41</a:t>
            </a:r>
          </a:p>
          <a:p>
            <a:pPr marL="0" indent="0">
              <a:buNone/>
            </a:pPr>
            <a:r>
              <a:rPr lang="en-US" sz="2200" dirty="0" err="1"/>
              <a:t>hourFee</a:t>
            </a:r>
            <a:r>
              <a:rPr lang="en-US" sz="2200" dirty="0"/>
              <a:t> = 10.00</a:t>
            </a:r>
          </a:p>
          <a:p>
            <a:pPr marL="0" indent="0">
              <a:buNone/>
            </a:pPr>
            <a:r>
              <a:rPr lang="en-US" sz="2200" dirty="0"/>
              <a:t>if(</a:t>
            </a:r>
            <a:r>
              <a:rPr lang="en-US" sz="2200" dirty="0" err="1"/>
              <a:t>hoursWorked</a:t>
            </a:r>
            <a:r>
              <a:rPr lang="en-US" sz="2200" dirty="0"/>
              <a:t> &lt;= 40){</a:t>
            </a:r>
          </a:p>
          <a:p>
            <a:pPr marL="0" indent="0">
              <a:buNone/>
            </a:pPr>
            <a:r>
              <a:rPr lang="en-US" sz="2200" dirty="0"/>
              <a:t>  salary = </a:t>
            </a:r>
            <a:r>
              <a:rPr lang="en-US" sz="2200" dirty="0" err="1"/>
              <a:t>hoursWorked</a:t>
            </a:r>
            <a:r>
              <a:rPr lang="en-US" sz="2200" dirty="0"/>
              <a:t> * </a:t>
            </a:r>
            <a:r>
              <a:rPr lang="en-US" sz="2200" dirty="0" err="1"/>
              <a:t>hourFee</a:t>
            </a:r>
            <a:endParaRPr lang="en-US" sz="2200" dirty="0"/>
          </a:p>
          <a:p>
            <a:pPr marL="0" indent="0">
              <a:buNone/>
            </a:pPr>
            <a:r>
              <a:rPr lang="en-US" sz="2200" dirty="0"/>
              <a:t>}</a:t>
            </a:r>
          </a:p>
          <a:p>
            <a:pPr marL="0" indent="0">
              <a:buNone/>
            </a:pPr>
            <a:r>
              <a:rPr lang="en-US" sz="2200" dirty="0"/>
              <a:t>else {  // </a:t>
            </a:r>
            <a:r>
              <a:rPr lang="en-US" sz="2200" dirty="0" err="1"/>
              <a:t>hoursWorked</a:t>
            </a:r>
            <a:r>
              <a:rPr lang="en-US" sz="2200" dirty="0"/>
              <a:t> &gt; 40</a:t>
            </a:r>
          </a:p>
          <a:p>
            <a:pPr marL="0" indent="0">
              <a:buNone/>
            </a:pPr>
            <a:r>
              <a:rPr lang="en-US" sz="2200" dirty="0"/>
              <a:t> salary = </a:t>
            </a:r>
            <a:r>
              <a:rPr lang="en-US" sz="2200" dirty="0" err="1"/>
              <a:t>hourFee</a:t>
            </a:r>
            <a:r>
              <a:rPr lang="en-US" sz="2200" dirty="0"/>
              <a:t> * 40 +</a:t>
            </a:r>
          </a:p>
          <a:p>
            <a:pPr marL="0" indent="0">
              <a:buNone/>
            </a:pPr>
            <a:r>
              <a:rPr lang="en-US" sz="2200" dirty="0"/>
              <a:t>          </a:t>
            </a:r>
            <a:r>
              <a:rPr lang="en-US" sz="2200" dirty="0" err="1"/>
              <a:t>hourFee</a:t>
            </a:r>
            <a:r>
              <a:rPr lang="en-US" sz="2200" dirty="0"/>
              <a:t> * ((</a:t>
            </a:r>
            <a:r>
              <a:rPr lang="en-US" sz="2200" dirty="0" err="1"/>
              <a:t>hoursWorked</a:t>
            </a:r>
            <a:r>
              <a:rPr lang="en-US" sz="2200" dirty="0"/>
              <a:t> - 40) * 1.5 )</a:t>
            </a:r>
          </a:p>
          <a:p>
            <a:pPr marL="0" indent="0">
              <a:buNone/>
            </a:pPr>
            <a:r>
              <a:rPr lang="en-US" sz="2200" dirty="0"/>
              <a:t>}</a:t>
            </a:r>
          </a:p>
          <a:p>
            <a:pPr marL="0" indent="0">
              <a:buNone/>
            </a:pPr>
            <a:r>
              <a:rPr lang="en-US" sz="2200" dirty="0"/>
              <a:t>print("Salary: ",salary)</a:t>
            </a:r>
          </a:p>
          <a:p>
            <a:pPr marL="0" indent="0">
              <a:buNone/>
            </a:pPr>
            <a:endParaRPr lang="en-US" dirty="0"/>
          </a:p>
        </p:txBody>
      </p:sp>
    </p:spTree>
    <p:extLst>
      <p:ext uri="{BB962C8B-B14F-4D97-AF65-F5344CB8AC3E}">
        <p14:creationId xmlns:p14="http://schemas.microsoft.com/office/powerpoint/2010/main" val="2680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222BD3A-EF7E-4025-B727-6D05F013E69E}"/>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if-else</a:t>
            </a:r>
            <a:r>
              <a:rPr lang="en-US" altLang="en-US"/>
              <a:t> Statement (cont’d.)</a:t>
            </a:r>
            <a:endParaRPr lang="he-IL" altLang="en-US"/>
          </a:p>
        </p:txBody>
      </p:sp>
      <p:pic>
        <p:nvPicPr>
          <p:cNvPr id="14339" name="Content Placeholder 2">
            <a:extLst>
              <a:ext uri="{FF2B5EF4-FFF2-40B4-BE49-F238E27FC236}">
                <a16:creationId xmlns:a16="http://schemas.microsoft.com/office/drawing/2014/main" id="{C8143CFB-0F23-48DE-821F-AA1B499BD01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62225" y="2057401"/>
            <a:ext cx="7067550" cy="3273425"/>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48A7681-F89B-4F2D-9F59-27AF6C2E0F63}"/>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if-else</a:t>
            </a:r>
            <a:r>
              <a:rPr lang="en-US" altLang="en-US"/>
              <a:t> Statement (cont’d.)</a:t>
            </a:r>
            <a:endParaRPr lang="he-IL" altLang="en-US"/>
          </a:p>
        </p:txBody>
      </p:sp>
      <p:pic>
        <p:nvPicPr>
          <p:cNvPr id="15363" name="Content Placeholder 1">
            <a:extLst>
              <a:ext uri="{FF2B5EF4-FFF2-40B4-BE49-F238E27FC236}">
                <a16:creationId xmlns:a16="http://schemas.microsoft.com/office/drawing/2014/main" id="{22F5FB48-864A-44A4-90DA-3BE6C4C8EA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2362200"/>
            <a:ext cx="7594600" cy="255905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4259-F124-F34D-B1B1-4F7729025892}"/>
              </a:ext>
            </a:extLst>
          </p:cNvPr>
          <p:cNvSpPr>
            <a:spLocks noGrp="1"/>
          </p:cNvSpPr>
          <p:nvPr>
            <p:ph type="title"/>
          </p:nvPr>
        </p:nvSpPr>
        <p:spPr>
          <a:xfrm>
            <a:off x="581192" y="702156"/>
            <a:ext cx="11029616" cy="661949"/>
          </a:xfrm>
        </p:spPr>
        <p:txBody>
          <a:bodyPr/>
          <a:lstStyle/>
          <a:p>
            <a:r>
              <a:rPr lang="en-US" dirty="0"/>
              <a:t>Nested if statements</a:t>
            </a:r>
          </a:p>
        </p:txBody>
      </p:sp>
      <p:pic>
        <p:nvPicPr>
          <p:cNvPr id="4" name="Picture 3">
            <a:extLst>
              <a:ext uri="{FF2B5EF4-FFF2-40B4-BE49-F238E27FC236}">
                <a16:creationId xmlns:a16="http://schemas.microsoft.com/office/drawing/2014/main" id="{5C42C20C-6427-7349-95D8-7140FD47EF3C}"/>
              </a:ext>
            </a:extLst>
          </p:cNvPr>
          <p:cNvPicPr/>
          <p:nvPr/>
        </p:nvPicPr>
        <p:blipFill>
          <a:blip r:embed="rId2">
            <a:extLst>
              <a:ext uri="{28A0092B-C50C-407E-A947-70E740481C1C}">
                <a14:useLocalDpi xmlns:a14="http://schemas.microsoft.com/office/drawing/2010/main" val="0"/>
              </a:ext>
            </a:extLst>
          </a:blip>
          <a:stretch>
            <a:fillRect/>
          </a:stretch>
        </p:blipFill>
        <p:spPr>
          <a:xfrm>
            <a:off x="581191" y="1364105"/>
            <a:ext cx="10841314" cy="4791739"/>
          </a:xfrm>
          <a:prstGeom prst="rect">
            <a:avLst/>
          </a:prstGeom>
        </p:spPr>
      </p:pic>
    </p:spTree>
    <p:extLst>
      <p:ext uri="{BB962C8B-B14F-4D97-AF65-F5344CB8AC3E}">
        <p14:creationId xmlns:p14="http://schemas.microsoft.com/office/powerpoint/2010/main" val="235721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8047443D-5342-406F-B910-35831AD6A62F}"/>
              </a:ext>
            </a:extLst>
          </p:cNvPr>
          <p:cNvSpPr>
            <a:spLocks noGrp="1"/>
          </p:cNvSpPr>
          <p:nvPr>
            <p:ph type="title"/>
          </p:nvPr>
        </p:nvSpPr>
        <p:spPr>
          <a:xfrm>
            <a:off x="581192" y="702156"/>
            <a:ext cx="11029616" cy="629687"/>
          </a:xfrm>
        </p:spPr>
        <p:txBody>
          <a:bodyPr/>
          <a:lstStyle/>
          <a:p>
            <a:pPr eaLnBrk="1" hangingPunct="1"/>
            <a:r>
              <a:rPr lang="en-US" altLang="en-US" dirty="0"/>
              <a:t>Topics</a:t>
            </a:r>
            <a:endParaRPr lang="he-IL" altLang="en-US" dirty="0"/>
          </a:p>
        </p:txBody>
      </p:sp>
      <p:sp>
        <p:nvSpPr>
          <p:cNvPr id="3075" name="Content Placeholder 2">
            <a:extLst>
              <a:ext uri="{FF2B5EF4-FFF2-40B4-BE49-F238E27FC236}">
                <a16:creationId xmlns:a16="http://schemas.microsoft.com/office/drawing/2014/main" id="{A8AF4E70-C031-4CC9-9FCE-DD683506DDB1}"/>
              </a:ext>
            </a:extLst>
          </p:cNvPr>
          <p:cNvSpPr>
            <a:spLocks noGrp="1"/>
          </p:cNvSpPr>
          <p:nvPr>
            <p:ph idx="1"/>
          </p:nvPr>
        </p:nvSpPr>
        <p:spPr>
          <a:xfrm>
            <a:off x="581192" y="1431235"/>
            <a:ext cx="11029615" cy="4544115"/>
          </a:xfrm>
        </p:spPr>
        <p:txBody>
          <a:bodyPr/>
          <a:lstStyle/>
          <a:p>
            <a:pPr eaLnBrk="1" hangingPunct="1"/>
            <a:r>
              <a:rPr lang="en-US" altLang="en-US" sz="2400" dirty="0"/>
              <a:t>The </a:t>
            </a:r>
            <a:r>
              <a:rPr lang="en-US" altLang="en-US" sz="2400" dirty="0">
                <a:latin typeface="Courier New" panose="02070309020205020404" pitchFamily="49" charset="0"/>
                <a:cs typeface="Courier New" panose="02070309020205020404" pitchFamily="49" charset="0"/>
              </a:rPr>
              <a:t>if</a:t>
            </a:r>
            <a:r>
              <a:rPr lang="en-US" altLang="en-US" sz="2400" dirty="0"/>
              <a:t> Statement</a:t>
            </a:r>
          </a:p>
          <a:p>
            <a:pPr eaLnBrk="1" hangingPunct="1"/>
            <a:r>
              <a:rPr lang="en-US" altLang="en-US" sz="2400" dirty="0"/>
              <a:t>The </a:t>
            </a:r>
            <a:r>
              <a:rPr lang="en-US" altLang="en-US" sz="2400" dirty="0">
                <a:latin typeface="Courier New" panose="02070309020205020404" pitchFamily="49" charset="0"/>
                <a:cs typeface="Courier New" panose="02070309020205020404" pitchFamily="49" charset="0"/>
              </a:rPr>
              <a:t>if-else</a:t>
            </a:r>
            <a:r>
              <a:rPr lang="en-US" altLang="en-US" sz="2400" dirty="0"/>
              <a:t> Statement</a:t>
            </a:r>
          </a:p>
          <a:p>
            <a:pPr eaLnBrk="1" hangingPunct="1"/>
            <a:r>
              <a:rPr lang="en-US" altLang="en-US" sz="2400" dirty="0"/>
              <a:t>Comparing Strings</a:t>
            </a:r>
          </a:p>
          <a:p>
            <a:pPr eaLnBrk="1" hangingPunct="1"/>
            <a:r>
              <a:rPr lang="en-US" altLang="en-US" sz="2400" dirty="0"/>
              <a:t>Nested Decision Structures</a:t>
            </a:r>
          </a:p>
          <a:p>
            <a:pPr eaLnBrk="1" hangingPunct="1"/>
            <a:r>
              <a:rPr lang="en-US" altLang="en-US" sz="2400" dirty="0"/>
              <a:t>Logical Operators</a:t>
            </a:r>
          </a:p>
          <a:p>
            <a:r>
              <a:rPr lang="en-US" altLang="en-US" sz="2400" dirty="0"/>
              <a:t>Boolean Variables</a:t>
            </a:r>
          </a:p>
          <a:p>
            <a:r>
              <a:rPr lang="en-US" altLang="en-US" sz="2400" dirty="0"/>
              <a:t>Switch statement</a:t>
            </a:r>
            <a:br>
              <a:rPr lang="en-US" altLang="en-US" sz="2400" dirty="0"/>
            </a:br>
            <a:endParaRPr lang="en-US"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290DE1D1-04A0-482C-8A6C-41D348EAEC49}"/>
              </a:ext>
            </a:extLst>
          </p:cNvPr>
          <p:cNvSpPr>
            <a:spLocks noGrp="1"/>
          </p:cNvSpPr>
          <p:nvPr>
            <p:ph type="title"/>
          </p:nvPr>
        </p:nvSpPr>
        <p:spPr/>
        <p:txBody>
          <a:bodyPr/>
          <a:lstStyle/>
          <a:p>
            <a:pPr eaLnBrk="1" hangingPunct="1"/>
            <a:r>
              <a:rPr lang="en-US" altLang="en-US"/>
              <a:t>Comparing Strings</a:t>
            </a:r>
            <a:endParaRPr lang="he-IL" altLang="en-US"/>
          </a:p>
        </p:txBody>
      </p:sp>
      <p:sp>
        <p:nvSpPr>
          <p:cNvPr id="16387" name="Content Placeholder 2">
            <a:extLst>
              <a:ext uri="{FF2B5EF4-FFF2-40B4-BE49-F238E27FC236}">
                <a16:creationId xmlns:a16="http://schemas.microsoft.com/office/drawing/2014/main" id="{1AFA7246-6E78-4D2A-A37A-DB20AE39AA99}"/>
              </a:ext>
            </a:extLst>
          </p:cNvPr>
          <p:cNvSpPr>
            <a:spLocks noGrp="1"/>
          </p:cNvSpPr>
          <p:nvPr>
            <p:ph idx="1"/>
          </p:nvPr>
        </p:nvSpPr>
        <p:spPr/>
        <p:txBody>
          <a:bodyPr/>
          <a:lstStyle/>
          <a:p>
            <a:pPr eaLnBrk="1" hangingPunct="1"/>
            <a:r>
              <a:rPr lang="en-US" altLang="en-US"/>
              <a:t>Strings can be compared using the == and != operators</a:t>
            </a:r>
          </a:p>
          <a:p>
            <a:pPr eaLnBrk="1" hangingPunct="1"/>
            <a:r>
              <a:rPr lang="en-US" altLang="en-US"/>
              <a:t>String comparisons are case sensitive</a:t>
            </a:r>
          </a:p>
          <a:p>
            <a:pPr eaLnBrk="1" hangingPunct="1"/>
            <a:r>
              <a:rPr lang="en-US" altLang="en-US"/>
              <a:t>Strings can be compared using &gt;, &lt;, &gt;=, and &lt;=</a:t>
            </a:r>
          </a:p>
          <a:p>
            <a:pPr lvl="1" eaLnBrk="1" hangingPunct="1"/>
            <a:r>
              <a:rPr lang="en-US" altLang="en-US"/>
              <a:t>Compared character by character based on the ASCII values for each character</a:t>
            </a:r>
          </a:p>
          <a:p>
            <a:pPr lvl="1" eaLnBrk="1" hangingPunct="1"/>
            <a:r>
              <a:rPr lang="en-US" altLang="en-US"/>
              <a:t>If shorter word is substring of longer word, longer word is greater than shorter word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928E285-70BB-4F80-9319-5D673E945931}"/>
              </a:ext>
            </a:extLst>
          </p:cNvPr>
          <p:cNvSpPr>
            <a:spLocks noGrp="1"/>
          </p:cNvSpPr>
          <p:nvPr>
            <p:ph type="title"/>
          </p:nvPr>
        </p:nvSpPr>
        <p:spPr/>
        <p:txBody>
          <a:bodyPr/>
          <a:lstStyle/>
          <a:p>
            <a:pPr eaLnBrk="1" hangingPunct="1"/>
            <a:r>
              <a:rPr lang="en-US" altLang="en-US"/>
              <a:t>Comparing Strings (cont’d.)</a:t>
            </a:r>
            <a:endParaRPr lang="he-IL" altLang="en-US"/>
          </a:p>
        </p:txBody>
      </p:sp>
      <p:pic>
        <p:nvPicPr>
          <p:cNvPr id="17411" name="Content Placeholder 1">
            <a:extLst>
              <a:ext uri="{FF2B5EF4-FFF2-40B4-BE49-F238E27FC236}">
                <a16:creationId xmlns:a16="http://schemas.microsoft.com/office/drawing/2014/main" id="{905DCC7E-F8FC-4850-9F0B-BD11676032C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1981200"/>
            <a:ext cx="6802438" cy="609600"/>
          </a:xfrm>
        </p:spPr>
      </p:pic>
      <p:pic>
        <p:nvPicPr>
          <p:cNvPr id="17412" name="Picture 2">
            <a:extLst>
              <a:ext uri="{FF2B5EF4-FFF2-40B4-BE49-F238E27FC236}">
                <a16:creationId xmlns:a16="http://schemas.microsoft.com/office/drawing/2014/main" id="{340C02C6-4152-4AA3-AE4D-2789EED8FD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67226" y="2590801"/>
            <a:ext cx="32670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D622F07-6369-4AB0-9398-5BFE7462004A}"/>
              </a:ext>
            </a:extLst>
          </p:cNvPr>
          <p:cNvSpPr>
            <a:spLocks noGrp="1"/>
          </p:cNvSpPr>
          <p:nvPr>
            <p:ph type="title"/>
          </p:nvPr>
        </p:nvSpPr>
        <p:spPr/>
        <p:txBody>
          <a:bodyPr>
            <a:normAutofit fontScale="90000"/>
          </a:bodyPr>
          <a:lstStyle/>
          <a:p>
            <a:pPr eaLnBrk="1" hangingPunct="1"/>
            <a:r>
              <a:rPr lang="en-US" altLang="en-US" sz="4000"/>
              <a:t>Nested Decision Structures and the </a:t>
            </a:r>
            <a:r>
              <a:rPr lang="en-US" altLang="en-US" sz="4000">
                <a:latin typeface="Courier New" panose="02070309020205020404" pitchFamily="49" charset="0"/>
                <a:cs typeface="Courier New" panose="02070309020205020404" pitchFamily="49" charset="0"/>
              </a:rPr>
              <a:t>if-elif-else</a:t>
            </a:r>
            <a:r>
              <a:rPr lang="en-US" altLang="en-US" sz="4000"/>
              <a:t> Statement</a:t>
            </a:r>
            <a:endParaRPr lang="he-IL" altLang="en-US" sz="4000"/>
          </a:p>
        </p:txBody>
      </p:sp>
      <p:sp>
        <p:nvSpPr>
          <p:cNvPr id="18435" name="Content Placeholder 2">
            <a:extLst>
              <a:ext uri="{FF2B5EF4-FFF2-40B4-BE49-F238E27FC236}">
                <a16:creationId xmlns:a16="http://schemas.microsoft.com/office/drawing/2014/main" id="{6020EC86-4E16-4A4B-9729-01516B1CEA5F}"/>
              </a:ext>
            </a:extLst>
          </p:cNvPr>
          <p:cNvSpPr>
            <a:spLocks noGrp="1"/>
          </p:cNvSpPr>
          <p:nvPr>
            <p:ph idx="1"/>
          </p:nvPr>
        </p:nvSpPr>
        <p:spPr/>
        <p:txBody>
          <a:bodyPr/>
          <a:lstStyle/>
          <a:p>
            <a:pPr eaLnBrk="1" hangingPunct="1"/>
            <a:r>
              <a:rPr lang="en-US" altLang="en-US"/>
              <a:t>A decision structure can be nested inside another decision structure</a:t>
            </a:r>
          </a:p>
          <a:p>
            <a:pPr lvl="1" eaLnBrk="1" hangingPunct="1"/>
            <a:r>
              <a:rPr lang="en-US" altLang="en-US"/>
              <a:t>Commonly needed in programs</a:t>
            </a:r>
          </a:p>
          <a:p>
            <a:pPr lvl="1" eaLnBrk="1" hangingPunct="1"/>
            <a:r>
              <a:rPr lang="en-US" altLang="en-US"/>
              <a:t>Example: </a:t>
            </a:r>
          </a:p>
          <a:p>
            <a:pPr lvl="2" eaLnBrk="1" hangingPunct="1"/>
            <a:r>
              <a:rPr lang="en-US" altLang="en-US"/>
              <a:t>Determine if someone qualifies for a loan, they must meet two conditions:</a:t>
            </a:r>
          </a:p>
          <a:p>
            <a:pPr lvl="3" eaLnBrk="1" hangingPunct="1"/>
            <a:r>
              <a:rPr lang="en-US" altLang="en-US"/>
              <a:t>Must earn at least $30,000/year</a:t>
            </a:r>
          </a:p>
          <a:p>
            <a:pPr lvl="3" eaLnBrk="1" hangingPunct="1"/>
            <a:r>
              <a:rPr lang="en-US" altLang="en-US"/>
              <a:t>Must have been employed for at least two years</a:t>
            </a:r>
          </a:p>
          <a:p>
            <a:pPr lvl="2" eaLnBrk="1" hangingPunct="1"/>
            <a:r>
              <a:rPr lang="en-US" altLang="en-US"/>
              <a:t>Check first condition, and if it is true, check second condition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D622F07-6369-4AB0-9398-5BFE7462004A}"/>
              </a:ext>
            </a:extLst>
          </p:cNvPr>
          <p:cNvSpPr>
            <a:spLocks noGrp="1"/>
          </p:cNvSpPr>
          <p:nvPr>
            <p:ph type="title"/>
          </p:nvPr>
        </p:nvSpPr>
        <p:spPr/>
        <p:txBody>
          <a:bodyPr>
            <a:normAutofit fontScale="90000"/>
          </a:bodyPr>
          <a:lstStyle/>
          <a:p>
            <a:pPr eaLnBrk="1" hangingPunct="1"/>
            <a:r>
              <a:rPr lang="en-US" altLang="en-US" sz="4000"/>
              <a:t>Nested Decision Structures and the </a:t>
            </a:r>
            <a:r>
              <a:rPr lang="en-US" altLang="en-US" sz="4000">
                <a:latin typeface="Courier New" panose="02070309020205020404" pitchFamily="49" charset="0"/>
                <a:cs typeface="Courier New" panose="02070309020205020404" pitchFamily="49" charset="0"/>
              </a:rPr>
              <a:t>if-elif-else</a:t>
            </a:r>
            <a:r>
              <a:rPr lang="en-US" altLang="en-US" sz="4000"/>
              <a:t> Statement</a:t>
            </a:r>
            <a:endParaRPr lang="he-IL" altLang="en-US" sz="4000"/>
          </a:p>
        </p:txBody>
      </p:sp>
      <p:sp>
        <p:nvSpPr>
          <p:cNvPr id="18435" name="Content Placeholder 2">
            <a:extLst>
              <a:ext uri="{FF2B5EF4-FFF2-40B4-BE49-F238E27FC236}">
                <a16:creationId xmlns:a16="http://schemas.microsoft.com/office/drawing/2014/main" id="{6020EC86-4E16-4A4B-9729-01516B1CEA5F}"/>
              </a:ext>
            </a:extLst>
          </p:cNvPr>
          <p:cNvSpPr>
            <a:spLocks noGrp="1"/>
          </p:cNvSpPr>
          <p:nvPr>
            <p:ph idx="1"/>
          </p:nvPr>
        </p:nvSpPr>
        <p:spPr/>
        <p:txBody>
          <a:bodyPr/>
          <a:lstStyle/>
          <a:p>
            <a:pPr eaLnBrk="1" hangingPunct="1"/>
            <a:r>
              <a:rPr lang="en-US" altLang="en-US"/>
              <a:t>A decision structure can be nested inside another decision structure</a:t>
            </a:r>
          </a:p>
          <a:p>
            <a:pPr lvl="1" eaLnBrk="1" hangingPunct="1"/>
            <a:r>
              <a:rPr lang="en-US" altLang="en-US"/>
              <a:t>Commonly needed in programs</a:t>
            </a:r>
          </a:p>
          <a:p>
            <a:pPr lvl="1" eaLnBrk="1" hangingPunct="1"/>
            <a:r>
              <a:rPr lang="en-US" altLang="en-US"/>
              <a:t>Example: </a:t>
            </a:r>
          </a:p>
          <a:p>
            <a:pPr lvl="2" eaLnBrk="1" hangingPunct="1"/>
            <a:r>
              <a:rPr lang="en-US" altLang="en-US"/>
              <a:t>Determine if someone qualifies for a loan, they must meet two conditions:</a:t>
            </a:r>
          </a:p>
          <a:p>
            <a:pPr lvl="3" eaLnBrk="1" hangingPunct="1"/>
            <a:r>
              <a:rPr lang="en-US" altLang="en-US"/>
              <a:t>Must earn at least $30,000/year</a:t>
            </a:r>
          </a:p>
          <a:p>
            <a:pPr lvl="3" eaLnBrk="1" hangingPunct="1"/>
            <a:r>
              <a:rPr lang="en-US" altLang="en-US"/>
              <a:t>Must have been employed for at least two years</a:t>
            </a:r>
          </a:p>
          <a:p>
            <a:pPr lvl="2" eaLnBrk="1" hangingPunct="1"/>
            <a:r>
              <a:rPr lang="en-US" altLang="en-US"/>
              <a:t>Check first condition, and if it is true, check second condition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a:extLst>
              <a:ext uri="{FF2B5EF4-FFF2-40B4-BE49-F238E27FC236}">
                <a16:creationId xmlns:a16="http://schemas.microsoft.com/office/drawing/2014/main" id="{C806D47D-8C8B-484C-ACF2-24C19901E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828675"/>
            <a:ext cx="709295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283672C8-FBF2-4B89-998A-C0CD22C059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0939" y="630239"/>
            <a:ext cx="7350125"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0284-599D-E64E-9009-916FD50A6996}"/>
              </a:ext>
            </a:extLst>
          </p:cNvPr>
          <p:cNvSpPr>
            <a:spLocks noGrp="1"/>
          </p:cNvSpPr>
          <p:nvPr>
            <p:ph type="title"/>
          </p:nvPr>
        </p:nvSpPr>
        <p:spPr>
          <a:xfrm>
            <a:off x="581192" y="702156"/>
            <a:ext cx="11029616" cy="625199"/>
          </a:xfrm>
        </p:spPr>
        <p:txBody>
          <a:bodyPr/>
          <a:lstStyle/>
          <a:p>
            <a:r>
              <a:rPr lang="en-US" dirty="0"/>
              <a:t>Ternary Conditional Operator</a:t>
            </a:r>
          </a:p>
        </p:txBody>
      </p:sp>
      <p:pic>
        <p:nvPicPr>
          <p:cNvPr id="4" name="Picture 3">
            <a:extLst>
              <a:ext uri="{FF2B5EF4-FFF2-40B4-BE49-F238E27FC236}">
                <a16:creationId xmlns:a16="http://schemas.microsoft.com/office/drawing/2014/main" id="{93BF57F5-6B38-364D-B11D-F832ED698F8A}"/>
              </a:ext>
            </a:extLst>
          </p:cNvPr>
          <p:cNvPicPr/>
          <p:nvPr/>
        </p:nvPicPr>
        <p:blipFill>
          <a:blip r:embed="rId2"/>
          <a:stretch>
            <a:fillRect/>
          </a:stretch>
        </p:blipFill>
        <p:spPr>
          <a:xfrm>
            <a:off x="366250" y="1405409"/>
            <a:ext cx="10444317" cy="5319856"/>
          </a:xfrm>
          <a:prstGeom prst="rect">
            <a:avLst/>
          </a:prstGeom>
        </p:spPr>
      </p:pic>
    </p:spTree>
    <p:extLst>
      <p:ext uri="{BB962C8B-B14F-4D97-AF65-F5344CB8AC3E}">
        <p14:creationId xmlns:p14="http://schemas.microsoft.com/office/powerpoint/2010/main" val="400462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0284-599D-E64E-9009-916FD50A6996}"/>
              </a:ext>
            </a:extLst>
          </p:cNvPr>
          <p:cNvSpPr>
            <a:spLocks noGrp="1"/>
          </p:cNvSpPr>
          <p:nvPr>
            <p:ph type="title"/>
          </p:nvPr>
        </p:nvSpPr>
        <p:spPr>
          <a:xfrm>
            <a:off x="581192" y="702156"/>
            <a:ext cx="11029616" cy="625199"/>
          </a:xfrm>
        </p:spPr>
        <p:txBody>
          <a:bodyPr/>
          <a:lstStyle/>
          <a:p>
            <a:r>
              <a:rPr lang="en-US" dirty="0"/>
              <a:t>Ternary Conditional Operator</a:t>
            </a:r>
          </a:p>
        </p:txBody>
      </p:sp>
      <p:pic>
        <p:nvPicPr>
          <p:cNvPr id="5" name="Picture 4">
            <a:extLst>
              <a:ext uri="{FF2B5EF4-FFF2-40B4-BE49-F238E27FC236}">
                <a16:creationId xmlns:a16="http://schemas.microsoft.com/office/drawing/2014/main" id="{F2D8A38E-661A-1343-A37B-6F743A0E90D4}"/>
              </a:ext>
            </a:extLst>
          </p:cNvPr>
          <p:cNvPicPr/>
          <p:nvPr/>
        </p:nvPicPr>
        <p:blipFill>
          <a:blip r:embed="rId2"/>
          <a:stretch>
            <a:fillRect/>
          </a:stretch>
        </p:blipFill>
        <p:spPr>
          <a:xfrm>
            <a:off x="322007" y="1543807"/>
            <a:ext cx="10783528" cy="5181457"/>
          </a:xfrm>
          <a:prstGeom prst="rect">
            <a:avLst/>
          </a:prstGeom>
        </p:spPr>
      </p:pic>
    </p:spTree>
    <p:extLst>
      <p:ext uri="{BB962C8B-B14F-4D97-AF65-F5344CB8AC3E}">
        <p14:creationId xmlns:p14="http://schemas.microsoft.com/office/powerpoint/2010/main" val="1052883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533">
                <a:solidFill>
                  <a:srgbClr val="333333"/>
                </a:solidFill>
              </a:rPr>
              <a:t>Logical Operators</a:t>
            </a:r>
            <a:endParaRPr sz="4533">
              <a:solidFill>
                <a:srgbClr val="333333"/>
              </a:solidFill>
            </a:endParaRPr>
          </a:p>
          <a:p>
            <a:pPr>
              <a:spcBef>
                <a:spcPts val="1200"/>
              </a:spcBef>
              <a:buClr>
                <a:schemeClr val="dk1"/>
              </a:buClr>
              <a:buSzPts val="1100"/>
            </a:pPr>
            <a:endParaRPr sz="4533">
              <a:solidFill>
                <a:srgbClr val="333333"/>
              </a:solidFill>
            </a:endParaRPr>
          </a:p>
          <a:p>
            <a:pPr>
              <a:spcBef>
                <a:spcPts val="1200"/>
              </a:spcBef>
            </a:pPr>
            <a:endParaRPr sz="3200">
              <a:solidFill>
                <a:srgbClr val="333333"/>
              </a:solidFill>
              <a:highlight>
                <a:srgbClr val="FFFFFF"/>
              </a:highlight>
            </a:endParaRPr>
          </a:p>
        </p:txBody>
      </p:sp>
      <p:pic>
        <p:nvPicPr>
          <p:cNvPr id="390" name="Google Shape;390;p69"/>
          <p:cNvPicPr preferRelativeResize="0"/>
          <p:nvPr/>
        </p:nvPicPr>
        <p:blipFill>
          <a:blip r:embed="rId3">
            <a:alphaModFix/>
          </a:blip>
          <a:stretch>
            <a:fillRect/>
          </a:stretch>
        </p:blipFill>
        <p:spPr>
          <a:xfrm>
            <a:off x="229800" y="2862667"/>
            <a:ext cx="10695168" cy="3702933"/>
          </a:xfrm>
          <a:prstGeom prst="rect">
            <a:avLst/>
          </a:prstGeom>
          <a:noFill/>
          <a:ln>
            <a:noFill/>
          </a:ln>
        </p:spPr>
      </p:pic>
    </p:spTree>
    <p:extLst>
      <p:ext uri="{BB962C8B-B14F-4D97-AF65-F5344CB8AC3E}">
        <p14:creationId xmlns:p14="http://schemas.microsoft.com/office/powerpoint/2010/main" val="101770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C9C8F8E2-6382-411E-B329-A12E7185E1B8}"/>
              </a:ext>
            </a:extLst>
          </p:cNvPr>
          <p:cNvSpPr>
            <a:spLocks noGrp="1"/>
          </p:cNvSpPr>
          <p:nvPr>
            <p:ph type="title"/>
          </p:nvPr>
        </p:nvSpPr>
        <p:spPr/>
        <p:txBody>
          <a:bodyPr/>
          <a:lstStyle/>
          <a:p>
            <a:pPr eaLnBrk="1" hangingPunct="1"/>
            <a:r>
              <a:rPr lang="en-US" altLang="en-US"/>
              <a:t>Logical Operators</a:t>
            </a:r>
            <a:endParaRPr lang="he-IL" altLang="en-US"/>
          </a:p>
        </p:txBody>
      </p:sp>
      <p:sp>
        <p:nvSpPr>
          <p:cNvPr id="24579" name="Content Placeholder 2">
            <a:extLst>
              <a:ext uri="{FF2B5EF4-FFF2-40B4-BE49-F238E27FC236}">
                <a16:creationId xmlns:a16="http://schemas.microsoft.com/office/drawing/2014/main" id="{2089C47D-C468-47E3-A0CD-63D057A81374}"/>
              </a:ext>
            </a:extLst>
          </p:cNvPr>
          <p:cNvSpPr>
            <a:spLocks noGrp="1"/>
          </p:cNvSpPr>
          <p:nvPr>
            <p:ph idx="1"/>
          </p:nvPr>
        </p:nvSpPr>
        <p:spPr/>
        <p:txBody>
          <a:bodyPr/>
          <a:lstStyle/>
          <a:p>
            <a:pPr eaLnBrk="1" hangingPunct="1"/>
            <a:r>
              <a:rPr lang="en-US" altLang="en-US" u="sng"/>
              <a:t>Logical operators</a:t>
            </a:r>
            <a:r>
              <a:rPr lang="en-US" altLang="en-US"/>
              <a:t>: operators that can be used to create complex Boolean expressions</a:t>
            </a:r>
          </a:p>
          <a:p>
            <a:pPr lvl="1" eaLnBrk="1" hangingPunct="1"/>
            <a:r>
              <a:rPr lang="en-US" altLang="en-US">
                <a:latin typeface="Courier New" panose="02070309020205020404" pitchFamily="49" charset="0"/>
                <a:cs typeface="Courier New" panose="02070309020205020404" pitchFamily="49" charset="0"/>
              </a:rPr>
              <a:t>and</a:t>
            </a:r>
            <a:r>
              <a:rPr lang="en-US" altLang="en-US"/>
              <a:t> operator and </a:t>
            </a:r>
            <a:r>
              <a:rPr lang="en-US" altLang="en-US">
                <a:latin typeface="Courier New" panose="02070309020205020404" pitchFamily="49" charset="0"/>
                <a:cs typeface="Courier New" panose="02070309020205020404" pitchFamily="49" charset="0"/>
              </a:rPr>
              <a:t>or</a:t>
            </a:r>
            <a:r>
              <a:rPr lang="en-US" altLang="en-US"/>
              <a:t> operator: binary operators, connect two Boolean expressions into a compound Boolean expression</a:t>
            </a:r>
          </a:p>
          <a:p>
            <a:pPr lvl="1" eaLnBrk="1" hangingPunct="1"/>
            <a:r>
              <a:rPr lang="en-US" altLang="en-US">
                <a:latin typeface="Courier New" panose="02070309020205020404" pitchFamily="49" charset="0"/>
                <a:cs typeface="Courier New" panose="02070309020205020404" pitchFamily="49" charset="0"/>
              </a:rPr>
              <a:t>not</a:t>
            </a:r>
            <a:r>
              <a:rPr lang="en-US" altLang="en-US"/>
              <a:t> operator: unary operator, reverses the truth of its Boolean operand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0368-42DA-074A-ABDF-DE240492A3AA}"/>
              </a:ext>
            </a:extLst>
          </p:cNvPr>
          <p:cNvSpPr>
            <a:spLocks noGrp="1"/>
          </p:cNvSpPr>
          <p:nvPr>
            <p:ph type="title"/>
          </p:nvPr>
        </p:nvSpPr>
        <p:spPr>
          <a:xfrm>
            <a:off x="581192" y="702156"/>
            <a:ext cx="11029616" cy="560114"/>
          </a:xfrm>
        </p:spPr>
        <p:txBody>
          <a:bodyPr>
            <a:normAutofit/>
          </a:bodyPr>
          <a:lstStyle/>
          <a:p>
            <a:r>
              <a:rPr lang="en-US" dirty="0"/>
              <a:t>Conditional Statements</a:t>
            </a:r>
          </a:p>
        </p:txBody>
      </p:sp>
      <p:sp>
        <p:nvSpPr>
          <p:cNvPr id="3" name="Content Placeholder 2">
            <a:extLst>
              <a:ext uri="{FF2B5EF4-FFF2-40B4-BE49-F238E27FC236}">
                <a16:creationId xmlns:a16="http://schemas.microsoft.com/office/drawing/2014/main" id="{E34AA1E7-3733-B445-A8A1-31CB7B38A314}"/>
              </a:ext>
            </a:extLst>
          </p:cNvPr>
          <p:cNvSpPr>
            <a:spLocks noGrp="1"/>
          </p:cNvSpPr>
          <p:nvPr>
            <p:ph idx="1"/>
          </p:nvPr>
        </p:nvSpPr>
        <p:spPr>
          <a:xfrm>
            <a:off x="581192" y="1470991"/>
            <a:ext cx="11029615" cy="4504359"/>
          </a:xfrm>
        </p:spPr>
        <p:txBody>
          <a:bodyPr anchor="t"/>
          <a:lstStyle/>
          <a:p>
            <a:r>
              <a:rPr lang="en-US" dirty="0"/>
              <a:t>It is often useful to execute different pieces of code based on certain conditions. </a:t>
            </a:r>
          </a:p>
          <a:p>
            <a:r>
              <a:rPr lang="en-US" dirty="0"/>
              <a:t>You might want to run an extra piece of code when an error occurs, or to display a message when a value becomes too high or too low. </a:t>
            </a:r>
          </a:p>
          <a:p>
            <a:r>
              <a:rPr lang="en-US" dirty="0"/>
              <a:t>To do this, you make parts of your code </a:t>
            </a:r>
            <a:r>
              <a:rPr lang="en-US" i="1" dirty="0"/>
              <a:t>conditional</a:t>
            </a:r>
            <a:r>
              <a:rPr lang="en-US" dirty="0"/>
              <a:t>.</a:t>
            </a:r>
          </a:p>
          <a:p>
            <a:r>
              <a:rPr lang="en-US" dirty="0"/>
              <a:t>Swift provides two ways to add conditional branches to your code: </a:t>
            </a:r>
          </a:p>
          <a:p>
            <a:pPr lvl="1"/>
            <a:r>
              <a:rPr lang="en-US" dirty="0"/>
              <a:t>The if statement </a:t>
            </a:r>
          </a:p>
          <a:p>
            <a:pPr lvl="1"/>
            <a:r>
              <a:rPr lang="en-US" dirty="0"/>
              <a:t>The switch statement.</a:t>
            </a:r>
          </a:p>
          <a:p>
            <a:r>
              <a:rPr lang="en-US" dirty="0"/>
              <a:t>Typically, you use the if statement to evaluate simple conditions with only a few possible outcomes.</a:t>
            </a:r>
          </a:p>
          <a:p>
            <a:r>
              <a:rPr lang="en-US" dirty="0"/>
              <a:t>The switch statement is better suited to more complex conditions with multiple possible permutations and is useful in situations where pattern matching can help select an appropriate code branch to execute</a:t>
            </a:r>
          </a:p>
        </p:txBody>
      </p:sp>
    </p:spTree>
    <p:extLst>
      <p:ext uri="{BB962C8B-B14F-4D97-AF65-F5344CB8AC3E}">
        <p14:creationId xmlns:p14="http://schemas.microsoft.com/office/powerpoint/2010/main" val="136974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2CE7CCE-0159-4D20-9100-C2B9DD3A6C12}"/>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and</a:t>
            </a:r>
            <a:r>
              <a:rPr lang="en-US" altLang="en-US"/>
              <a:t> Operator</a:t>
            </a:r>
            <a:endParaRPr lang="he-IL" altLang="en-US"/>
          </a:p>
        </p:txBody>
      </p:sp>
      <p:sp>
        <p:nvSpPr>
          <p:cNvPr id="25603" name="Content Placeholder 2">
            <a:extLst>
              <a:ext uri="{FF2B5EF4-FFF2-40B4-BE49-F238E27FC236}">
                <a16:creationId xmlns:a16="http://schemas.microsoft.com/office/drawing/2014/main" id="{DA0F0E21-FCC7-42A0-8E48-F08D83E237A6}"/>
              </a:ext>
            </a:extLst>
          </p:cNvPr>
          <p:cNvSpPr>
            <a:spLocks noGrp="1"/>
          </p:cNvSpPr>
          <p:nvPr>
            <p:ph idx="1"/>
          </p:nvPr>
        </p:nvSpPr>
        <p:spPr/>
        <p:txBody>
          <a:bodyPr/>
          <a:lstStyle/>
          <a:p>
            <a:pPr eaLnBrk="1" hangingPunct="1"/>
            <a:r>
              <a:rPr lang="en-US" altLang="en-US"/>
              <a:t>Takes two Boolean expressions as operands </a:t>
            </a:r>
          </a:p>
          <a:p>
            <a:pPr lvl="1" eaLnBrk="1" hangingPunct="1"/>
            <a:r>
              <a:rPr lang="en-US" altLang="en-US"/>
              <a:t>Creates compound Boolean expression that is true only when both sub expressions are true</a:t>
            </a:r>
          </a:p>
          <a:p>
            <a:pPr lvl="1" eaLnBrk="1" hangingPunct="1"/>
            <a:r>
              <a:rPr lang="en-US" altLang="en-US"/>
              <a:t>Can be used to simplify nested decision structures</a:t>
            </a:r>
          </a:p>
          <a:p>
            <a:pPr eaLnBrk="1" hangingPunct="1"/>
            <a:r>
              <a:rPr lang="en-US" altLang="en-US"/>
              <a:t>Truth table for </a:t>
            </a:r>
          </a:p>
          <a:p>
            <a:pPr eaLnBrk="1" hangingPunct="1">
              <a:buFontTx/>
              <a:buNone/>
            </a:pPr>
            <a:r>
              <a:rPr lang="en-US" altLang="en-US"/>
              <a:t>	the </a:t>
            </a:r>
            <a:r>
              <a:rPr lang="en-US" altLang="en-US">
                <a:latin typeface="Courier New" panose="02070309020205020404" pitchFamily="49" charset="0"/>
                <a:cs typeface="Courier New" panose="02070309020205020404" pitchFamily="49" charset="0"/>
              </a:rPr>
              <a:t>and</a:t>
            </a:r>
            <a:r>
              <a:rPr lang="en-US" altLang="en-US"/>
              <a:t> operator </a:t>
            </a:r>
          </a:p>
        </p:txBody>
      </p:sp>
      <p:graphicFrame>
        <p:nvGraphicFramePr>
          <p:cNvPr id="5" name="Table 4">
            <a:extLst>
              <a:ext uri="{FF2B5EF4-FFF2-40B4-BE49-F238E27FC236}">
                <a16:creationId xmlns:a16="http://schemas.microsoft.com/office/drawing/2014/main" id="{380FA2BD-ADA8-40DC-8744-91F1EBA69949}"/>
              </a:ext>
            </a:extLst>
          </p:cNvPr>
          <p:cNvGraphicFramePr>
            <a:graphicFrameLocks noGrp="1"/>
          </p:cNvGraphicFramePr>
          <p:nvPr/>
        </p:nvGraphicFramePr>
        <p:xfrm>
          <a:off x="5867400" y="4267200"/>
          <a:ext cx="4267200" cy="2103439"/>
        </p:xfrm>
        <a:graphic>
          <a:graphicData uri="http://schemas.openxmlformats.org/drawingml/2006/table">
            <a:tbl>
              <a:tblPr rtl="1" firstRow="1" bandRow="1">
                <a:tableStyleId>{21E4AEA4-8DFA-4A89-87EB-49C32662AFE0}</a:tableStyleId>
              </a:tblPr>
              <a:tblGrid>
                <a:gridCol w="21336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640119">
                <a:tc>
                  <a:txBody>
                    <a:bodyPr/>
                    <a:lstStyle/>
                    <a:p>
                      <a:pPr algn="l" rtl="0"/>
                      <a:r>
                        <a:rPr lang="en-US" sz="1800" dirty="0"/>
                        <a:t>Value</a:t>
                      </a:r>
                      <a:r>
                        <a:rPr lang="en-US" sz="1800" baseline="0" dirty="0"/>
                        <a:t> of the Expression</a:t>
                      </a:r>
                      <a:endParaRPr lang="he-IL" sz="1800" dirty="0"/>
                    </a:p>
                  </a:txBody>
                  <a:tcPr marT="45729" marB="45729"/>
                </a:tc>
                <a:tc>
                  <a:txBody>
                    <a:bodyPr/>
                    <a:lstStyle/>
                    <a:p>
                      <a:pPr algn="l" rtl="0"/>
                      <a:r>
                        <a:rPr lang="en-US" sz="1800" dirty="0"/>
                        <a:t>Expression</a:t>
                      </a:r>
                      <a:endParaRPr lang="he-IL" sz="1800" dirty="0"/>
                    </a:p>
                  </a:txBody>
                  <a:tcPr marT="45729" marB="45729"/>
                </a:tc>
                <a:extLst>
                  <a:ext uri="{0D108BD9-81ED-4DB2-BD59-A6C34878D82A}">
                    <a16:rowId xmlns:a16="http://schemas.microsoft.com/office/drawing/2014/main" val="10000"/>
                  </a:ext>
                </a:extLst>
              </a:tr>
              <a:tr h="365830">
                <a:tc>
                  <a:txBody>
                    <a:bodyPr/>
                    <a:lstStyle/>
                    <a:p>
                      <a:pPr algn="l" rtl="0"/>
                      <a:r>
                        <a:rPr lang="en-US" sz="1800" dirty="0"/>
                        <a:t>false</a:t>
                      </a:r>
                      <a:endParaRPr lang="he-IL" sz="1800" dirty="0"/>
                    </a:p>
                  </a:txBody>
                  <a:tcPr marT="45729" marB="45729"/>
                </a:tc>
                <a:tc>
                  <a:txBody>
                    <a:bodyPr/>
                    <a:lstStyle/>
                    <a:p>
                      <a:pPr algn="l" rtl="0"/>
                      <a:r>
                        <a:rPr lang="en-US" sz="1800" dirty="0"/>
                        <a:t>false and false</a:t>
                      </a:r>
                      <a:endParaRPr lang="he-IL" sz="1800" dirty="0"/>
                    </a:p>
                  </a:txBody>
                  <a:tcPr marT="45729" marB="45729"/>
                </a:tc>
                <a:extLst>
                  <a:ext uri="{0D108BD9-81ED-4DB2-BD59-A6C34878D82A}">
                    <a16:rowId xmlns:a16="http://schemas.microsoft.com/office/drawing/2014/main" val="10001"/>
                  </a:ext>
                </a:extLst>
              </a:tr>
              <a:tr h="365830">
                <a:tc>
                  <a:txBody>
                    <a:bodyPr/>
                    <a:lstStyle/>
                    <a:p>
                      <a:pPr algn="l" rtl="0"/>
                      <a:r>
                        <a:rPr lang="en-US" sz="1800" dirty="0"/>
                        <a:t>false</a:t>
                      </a:r>
                      <a:endParaRPr lang="he-IL" sz="1800" dirty="0"/>
                    </a:p>
                  </a:txBody>
                  <a:tcPr marT="45729" marB="45729"/>
                </a:tc>
                <a:tc>
                  <a:txBody>
                    <a:bodyPr/>
                    <a:lstStyle/>
                    <a:p>
                      <a:pPr algn="l" rtl="0"/>
                      <a:r>
                        <a:rPr lang="en-US" sz="1800" dirty="0"/>
                        <a:t>false and true</a:t>
                      </a:r>
                      <a:endParaRPr lang="he-IL" sz="1800" dirty="0"/>
                    </a:p>
                  </a:txBody>
                  <a:tcPr marT="45729" marB="45729"/>
                </a:tc>
                <a:extLst>
                  <a:ext uri="{0D108BD9-81ED-4DB2-BD59-A6C34878D82A}">
                    <a16:rowId xmlns:a16="http://schemas.microsoft.com/office/drawing/2014/main" val="10002"/>
                  </a:ext>
                </a:extLst>
              </a:tr>
              <a:tr h="365830">
                <a:tc>
                  <a:txBody>
                    <a:bodyPr/>
                    <a:lstStyle/>
                    <a:p>
                      <a:pPr algn="l" rtl="0"/>
                      <a:r>
                        <a:rPr lang="en-US" sz="1800" dirty="0"/>
                        <a:t>false</a:t>
                      </a:r>
                      <a:endParaRPr lang="he-IL" sz="1800" dirty="0"/>
                    </a:p>
                  </a:txBody>
                  <a:tcPr marT="45729" marB="45729"/>
                </a:tc>
                <a:tc>
                  <a:txBody>
                    <a:bodyPr/>
                    <a:lstStyle/>
                    <a:p>
                      <a:pPr algn="l" rtl="0"/>
                      <a:r>
                        <a:rPr lang="en-US" sz="1800" dirty="0"/>
                        <a:t>true and false</a:t>
                      </a:r>
                      <a:endParaRPr lang="he-IL" sz="1800" dirty="0"/>
                    </a:p>
                  </a:txBody>
                  <a:tcPr marT="45729" marB="45729"/>
                </a:tc>
                <a:extLst>
                  <a:ext uri="{0D108BD9-81ED-4DB2-BD59-A6C34878D82A}">
                    <a16:rowId xmlns:a16="http://schemas.microsoft.com/office/drawing/2014/main" val="10003"/>
                  </a:ext>
                </a:extLst>
              </a:tr>
              <a:tr h="365830">
                <a:tc>
                  <a:txBody>
                    <a:bodyPr/>
                    <a:lstStyle/>
                    <a:p>
                      <a:pPr algn="l" rtl="0"/>
                      <a:r>
                        <a:rPr lang="en-US" sz="1800" dirty="0"/>
                        <a:t>true</a:t>
                      </a:r>
                      <a:endParaRPr lang="he-IL" sz="1800" dirty="0"/>
                    </a:p>
                  </a:txBody>
                  <a:tcPr marT="45729" marB="45729"/>
                </a:tc>
                <a:tc>
                  <a:txBody>
                    <a:bodyPr/>
                    <a:lstStyle/>
                    <a:p>
                      <a:pPr algn="l" rtl="0"/>
                      <a:r>
                        <a:rPr lang="en-US" sz="1800" dirty="0"/>
                        <a:t>true and true</a:t>
                      </a:r>
                      <a:endParaRPr lang="he-IL" sz="1800" dirty="0"/>
                    </a:p>
                  </a:txBody>
                  <a:tcPr marT="45729" marB="45729"/>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AND operator</a:t>
            </a:r>
            <a:endParaRPr sz="3200"/>
          </a:p>
        </p:txBody>
      </p:sp>
      <p:pic>
        <p:nvPicPr>
          <p:cNvPr id="414" name="Google Shape;414;p73"/>
          <p:cNvPicPr preferRelativeResize="0"/>
          <p:nvPr/>
        </p:nvPicPr>
        <p:blipFill>
          <a:blip r:embed="rId3">
            <a:alphaModFix/>
          </a:blip>
          <a:stretch>
            <a:fillRect/>
          </a:stretch>
        </p:blipFill>
        <p:spPr>
          <a:xfrm>
            <a:off x="203201" y="1560167"/>
            <a:ext cx="11988799" cy="4283021"/>
          </a:xfrm>
          <a:prstGeom prst="rect">
            <a:avLst/>
          </a:prstGeom>
          <a:noFill/>
          <a:ln>
            <a:noFill/>
          </a:ln>
        </p:spPr>
      </p:pic>
    </p:spTree>
    <p:extLst>
      <p:ext uri="{BB962C8B-B14F-4D97-AF65-F5344CB8AC3E}">
        <p14:creationId xmlns:p14="http://schemas.microsoft.com/office/powerpoint/2010/main" val="2448936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7D65BBD-4416-465E-B0DB-C6FC0FFD2094}"/>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or</a:t>
            </a:r>
            <a:r>
              <a:rPr lang="en-US" altLang="en-US"/>
              <a:t> Operator</a:t>
            </a:r>
            <a:endParaRPr lang="he-IL" altLang="en-US"/>
          </a:p>
        </p:txBody>
      </p:sp>
      <p:sp>
        <p:nvSpPr>
          <p:cNvPr id="26627" name="Content Placeholder 2">
            <a:extLst>
              <a:ext uri="{FF2B5EF4-FFF2-40B4-BE49-F238E27FC236}">
                <a16:creationId xmlns:a16="http://schemas.microsoft.com/office/drawing/2014/main" id="{A8DC5EDE-5056-4578-AE0C-E58FAA8DCCDE}"/>
              </a:ext>
            </a:extLst>
          </p:cNvPr>
          <p:cNvSpPr>
            <a:spLocks noGrp="1"/>
          </p:cNvSpPr>
          <p:nvPr>
            <p:ph idx="1"/>
          </p:nvPr>
        </p:nvSpPr>
        <p:spPr/>
        <p:txBody>
          <a:bodyPr/>
          <a:lstStyle/>
          <a:p>
            <a:r>
              <a:rPr lang="en-US" altLang="en-US"/>
              <a:t>Takes two Boolean expressions as operands </a:t>
            </a:r>
          </a:p>
          <a:p>
            <a:pPr lvl="1"/>
            <a:r>
              <a:rPr lang="en-US" altLang="en-US"/>
              <a:t>Creates compound Boolean expression that is true when either of the sub expressions is true</a:t>
            </a:r>
          </a:p>
          <a:p>
            <a:pPr lvl="1"/>
            <a:r>
              <a:rPr lang="en-US" altLang="en-US"/>
              <a:t>Can be used to simplify nested decision structures</a:t>
            </a:r>
          </a:p>
          <a:p>
            <a:r>
              <a:rPr lang="en-US" altLang="en-US"/>
              <a:t>Truth table for </a:t>
            </a:r>
          </a:p>
          <a:p>
            <a:pPr>
              <a:buFontTx/>
              <a:buNone/>
            </a:pPr>
            <a:r>
              <a:rPr lang="en-US" altLang="en-US"/>
              <a:t>	the </a:t>
            </a:r>
            <a:r>
              <a:rPr lang="en-US" altLang="en-US">
                <a:latin typeface="Courier New" panose="02070309020205020404" pitchFamily="49" charset="0"/>
                <a:cs typeface="Courier New" panose="02070309020205020404" pitchFamily="49" charset="0"/>
              </a:rPr>
              <a:t>or</a:t>
            </a:r>
            <a:r>
              <a:rPr lang="en-US" altLang="en-US"/>
              <a:t> operator </a:t>
            </a:r>
          </a:p>
        </p:txBody>
      </p:sp>
      <p:graphicFrame>
        <p:nvGraphicFramePr>
          <p:cNvPr id="4" name="Table 3">
            <a:extLst>
              <a:ext uri="{FF2B5EF4-FFF2-40B4-BE49-F238E27FC236}">
                <a16:creationId xmlns:a16="http://schemas.microsoft.com/office/drawing/2014/main" id="{96995FEF-2698-4023-82BB-3E4DF421E3F7}"/>
              </a:ext>
            </a:extLst>
          </p:cNvPr>
          <p:cNvGraphicFramePr>
            <a:graphicFrameLocks noGrp="1"/>
          </p:cNvGraphicFramePr>
          <p:nvPr/>
        </p:nvGraphicFramePr>
        <p:xfrm>
          <a:off x="5867400" y="4267200"/>
          <a:ext cx="4267200" cy="2103437"/>
        </p:xfrm>
        <a:graphic>
          <a:graphicData uri="http://schemas.openxmlformats.org/drawingml/2006/table">
            <a:tbl>
              <a:tblPr rtl="1" firstRow="1" bandRow="1">
                <a:tableStyleId>{21E4AEA4-8DFA-4A89-87EB-49C32662AFE0}</a:tableStyleId>
              </a:tblPr>
              <a:tblGrid>
                <a:gridCol w="21336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tblGrid>
              <a:tr h="640177">
                <a:tc>
                  <a:txBody>
                    <a:bodyPr/>
                    <a:lstStyle/>
                    <a:p>
                      <a:pPr algn="l" rtl="0"/>
                      <a:r>
                        <a:rPr lang="en-US" sz="1800" dirty="0"/>
                        <a:t>Value</a:t>
                      </a:r>
                      <a:r>
                        <a:rPr lang="en-US" sz="1800" baseline="0" dirty="0"/>
                        <a:t> of the Expression</a:t>
                      </a:r>
                      <a:endParaRPr lang="he-IL" sz="1800" dirty="0"/>
                    </a:p>
                  </a:txBody>
                  <a:tcPr marT="45727" marB="45727"/>
                </a:tc>
                <a:tc>
                  <a:txBody>
                    <a:bodyPr/>
                    <a:lstStyle/>
                    <a:p>
                      <a:pPr algn="l" rtl="0"/>
                      <a:r>
                        <a:rPr lang="en-US" sz="1800" dirty="0"/>
                        <a:t>Expression</a:t>
                      </a:r>
                      <a:endParaRPr lang="he-IL" sz="1800" dirty="0"/>
                    </a:p>
                  </a:txBody>
                  <a:tcPr marT="45727" marB="45727"/>
                </a:tc>
                <a:extLst>
                  <a:ext uri="{0D108BD9-81ED-4DB2-BD59-A6C34878D82A}">
                    <a16:rowId xmlns:a16="http://schemas.microsoft.com/office/drawing/2014/main" val="10000"/>
                  </a:ext>
                </a:extLst>
              </a:tr>
              <a:tr h="365815">
                <a:tc>
                  <a:txBody>
                    <a:bodyPr/>
                    <a:lstStyle/>
                    <a:p>
                      <a:pPr algn="l" rtl="0"/>
                      <a:r>
                        <a:rPr lang="en-US" sz="1800" dirty="0"/>
                        <a:t>false</a:t>
                      </a:r>
                      <a:endParaRPr lang="he-IL" sz="1800" dirty="0"/>
                    </a:p>
                  </a:txBody>
                  <a:tcPr marT="45727" marB="45727"/>
                </a:tc>
                <a:tc>
                  <a:txBody>
                    <a:bodyPr/>
                    <a:lstStyle/>
                    <a:p>
                      <a:pPr algn="l" rtl="0"/>
                      <a:r>
                        <a:rPr lang="en-US" sz="1800" dirty="0"/>
                        <a:t>false and false</a:t>
                      </a:r>
                      <a:endParaRPr lang="he-IL" sz="1800" dirty="0"/>
                    </a:p>
                  </a:txBody>
                  <a:tcPr marT="45727" marB="45727"/>
                </a:tc>
                <a:extLst>
                  <a:ext uri="{0D108BD9-81ED-4DB2-BD59-A6C34878D82A}">
                    <a16:rowId xmlns:a16="http://schemas.microsoft.com/office/drawing/2014/main" val="10001"/>
                  </a:ext>
                </a:extLst>
              </a:tr>
              <a:tr h="365815">
                <a:tc>
                  <a:txBody>
                    <a:bodyPr/>
                    <a:lstStyle/>
                    <a:p>
                      <a:pPr algn="l" rtl="0"/>
                      <a:r>
                        <a:rPr lang="en-US" sz="1800" dirty="0"/>
                        <a:t>true</a:t>
                      </a:r>
                      <a:endParaRPr lang="he-IL" sz="1800" dirty="0"/>
                    </a:p>
                  </a:txBody>
                  <a:tcPr marT="45727" marB="45727"/>
                </a:tc>
                <a:tc>
                  <a:txBody>
                    <a:bodyPr/>
                    <a:lstStyle/>
                    <a:p>
                      <a:pPr algn="l" rtl="0"/>
                      <a:r>
                        <a:rPr lang="en-US" sz="1800" dirty="0"/>
                        <a:t>false and true</a:t>
                      </a:r>
                      <a:endParaRPr lang="he-IL" sz="1800" dirty="0"/>
                    </a:p>
                  </a:txBody>
                  <a:tcPr marT="45727" marB="45727"/>
                </a:tc>
                <a:extLst>
                  <a:ext uri="{0D108BD9-81ED-4DB2-BD59-A6C34878D82A}">
                    <a16:rowId xmlns:a16="http://schemas.microsoft.com/office/drawing/2014/main" val="10002"/>
                  </a:ext>
                </a:extLst>
              </a:tr>
              <a:tr h="365815">
                <a:tc>
                  <a:txBody>
                    <a:bodyPr/>
                    <a:lstStyle/>
                    <a:p>
                      <a:pPr algn="l" rtl="0"/>
                      <a:r>
                        <a:rPr lang="en-US" sz="1800" dirty="0"/>
                        <a:t>true</a:t>
                      </a:r>
                      <a:endParaRPr lang="he-IL" sz="1800" dirty="0"/>
                    </a:p>
                  </a:txBody>
                  <a:tcPr marT="45727" marB="45727"/>
                </a:tc>
                <a:tc>
                  <a:txBody>
                    <a:bodyPr/>
                    <a:lstStyle/>
                    <a:p>
                      <a:pPr algn="l" rtl="0"/>
                      <a:r>
                        <a:rPr lang="en-US" sz="1800" dirty="0"/>
                        <a:t>true and false</a:t>
                      </a:r>
                      <a:endParaRPr lang="he-IL" sz="1800" dirty="0"/>
                    </a:p>
                  </a:txBody>
                  <a:tcPr marT="45727" marB="45727"/>
                </a:tc>
                <a:extLst>
                  <a:ext uri="{0D108BD9-81ED-4DB2-BD59-A6C34878D82A}">
                    <a16:rowId xmlns:a16="http://schemas.microsoft.com/office/drawing/2014/main" val="10003"/>
                  </a:ext>
                </a:extLst>
              </a:tr>
              <a:tr h="365815">
                <a:tc>
                  <a:txBody>
                    <a:bodyPr/>
                    <a:lstStyle/>
                    <a:p>
                      <a:pPr algn="l" rtl="0"/>
                      <a:r>
                        <a:rPr lang="en-US" sz="1800" dirty="0"/>
                        <a:t>true</a:t>
                      </a:r>
                      <a:endParaRPr lang="he-IL" sz="1800" dirty="0"/>
                    </a:p>
                  </a:txBody>
                  <a:tcPr marT="45727" marB="45727"/>
                </a:tc>
                <a:tc>
                  <a:txBody>
                    <a:bodyPr/>
                    <a:lstStyle/>
                    <a:p>
                      <a:pPr algn="l" rtl="0"/>
                      <a:r>
                        <a:rPr lang="en-US" sz="1800" dirty="0"/>
                        <a:t>true and true</a:t>
                      </a:r>
                      <a:endParaRPr lang="he-IL" sz="1800" dirty="0"/>
                    </a:p>
                  </a:txBody>
                  <a:tcPr marT="45727" marB="45727"/>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4"/>
          <p:cNvSpPr txBox="1">
            <a:spLocks noGrp="1"/>
          </p:cNvSpPr>
          <p:nvPr>
            <p:ph type="title"/>
          </p:nvPr>
        </p:nvSpPr>
        <p:spPr>
          <a:xfrm>
            <a:off x="415600" y="3009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OR operator</a:t>
            </a:r>
            <a:endParaRPr sz="3200"/>
          </a:p>
        </p:txBody>
      </p:sp>
      <p:pic>
        <p:nvPicPr>
          <p:cNvPr id="420" name="Google Shape;420;p74"/>
          <p:cNvPicPr preferRelativeResize="0"/>
          <p:nvPr/>
        </p:nvPicPr>
        <p:blipFill>
          <a:blip r:embed="rId3">
            <a:alphaModFix/>
          </a:blip>
          <a:stretch>
            <a:fillRect/>
          </a:stretch>
        </p:blipFill>
        <p:spPr>
          <a:xfrm>
            <a:off x="203201" y="1267767"/>
            <a:ext cx="11573199" cy="5387035"/>
          </a:xfrm>
          <a:prstGeom prst="rect">
            <a:avLst/>
          </a:prstGeom>
          <a:noFill/>
          <a:ln>
            <a:noFill/>
          </a:ln>
        </p:spPr>
      </p:pic>
    </p:spTree>
    <p:extLst>
      <p:ext uri="{BB962C8B-B14F-4D97-AF65-F5344CB8AC3E}">
        <p14:creationId xmlns:p14="http://schemas.microsoft.com/office/powerpoint/2010/main" val="337237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OR operator</a:t>
            </a:r>
            <a:endParaRPr sz="3200"/>
          </a:p>
        </p:txBody>
      </p:sp>
      <p:pic>
        <p:nvPicPr>
          <p:cNvPr id="426" name="Google Shape;426;p75"/>
          <p:cNvPicPr preferRelativeResize="0"/>
          <p:nvPr/>
        </p:nvPicPr>
        <p:blipFill>
          <a:blip r:embed="rId3">
            <a:alphaModFix/>
          </a:blip>
          <a:stretch>
            <a:fillRect/>
          </a:stretch>
        </p:blipFill>
        <p:spPr>
          <a:xfrm>
            <a:off x="203200" y="1560167"/>
            <a:ext cx="9897733" cy="4314333"/>
          </a:xfrm>
          <a:prstGeom prst="rect">
            <a:avLst/>
          </a:prstGeom>
          <a:noFill/>
          <a:ln>
            <a:noFill/>
          </a:ln>
        </p:spPr>
      </p:pic>
    </p:spTree>
    <p:extLst>
      <p:ext uri="{BB962C8B-B14F-4D97-AF65-F5344CB8AC3E}">
        <p14:creationId xmlns:p14="http://schemas.microsoft.com/office/powerpoint/2010/main" val="1743521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0820-F9F7-A948-AFE9-BABE87064F7D}"/>
              </a:ext>
            </a:extLst>
          </p:cNvPr>
          <p:cNvSpPr>
            <a:spLocks noGrp="1"/>
          </p:cNvSpPr>
          <p:nvPr>
            <p:ph type="title"/>
          </p:nvPr>
        </p:nvSpPr>
        <p:spPr/>
        <p:txBody>
          <a:bodyPr/>
          <a:lstStyle/>
          <a:p>
            <a:r>
              <a:rPr lang="en-US" dirty="0"/>
              <a:t>Combining Logical Operators</a:t>
            </a:r>
            <a:br>
              <a:rPr lang="en-US" dirty="0"/>
            </a:br>
            <a:endParaRPr lang="en-US" dirty="0"/>
          </a:p>
        </p:txBody>
      </p:sp>
      <p:pic>
        <p:nvPicPr>
          <p:cNvPr id="5" name="Picture 4">
            <a:extLst>
              <a:ext uri="{FF2B5EF4-FFF2-40B4-BE49-F238E27FC236}">
                <a16:creationId xmlns:a16="http://schemas.microsoft.com/office/drawing/2014/main" id="{5908DB19-772B-2344-96E6-01BBD624CA50}"/>
              </a:ext>
            </a:extLst>
          </p:cNvPr>
          <p:cNvPicPr/>
          <p:nvPr/>
        </p:nvPicPr>
        <p:blipFill>
          <a:blip r:embed="rId2"/>
          <a:stretch>
            <a:fillRect/>
          </a:stretch>
        </p:blipFill>
        <p:spPr>
          <a:xfrm>
            <a:off x="415599" y="1356967"/>
            <a:ext cx="9923019" cy="4601381"/>
          </a:xfrm>
          <a:prstGeom prst="rect">
            <a:avLst/>
          </a:prstGeom>
        </p:spPr>
      </p:pic>
    </p:spTree>
    <p:extLst>
      <p:ext uri="{BB962C8B-B14F-4D97-AF65-F5344CB8AC3E}">
        <p14:creationId xmlns:p14="http://schemas.microsoft.com/office/powerpoint/2010/main" val="190846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0B737-BF87-B943-B834-21731DF05965}"/>
              </a:ext>
            </a:extLst>
          </p:cNvPr>
          <p:cNvSpPr>
            <a:spLocks noGrp="1"/>
          </p:cNvSpPr>
          <p:nvPr>
            <p:ph type="title"/>
          </p:nvPr>
        </p:nvSpPr>
        <p:spPr/>
        <p:txBody>
          <a:bodyPr/>
          <a:lstStyle/>
          <a:p>
            <a:r>
              <a:rPr lang="en-US" dirty="0"/>
              <a:t>Explicit Parentheses</a:t>
            </a:r>
            <a:br>
              <a:rPr lang="en-US" dirty="0"/>
            </a:br>
            <a:endParaRPr lang="en-US" dirty="0"/>
          </a:p>
        </p:txBody>
      </p:sp>
      <p:pic>
        <p:nvPicPr>
          <p:cNvPr id="5" name="Picture 4">
            <a:extLst>
              <a:ext uri="{FF2B5EF4-FFF2-40B4-BE49-F238E27FC236}">
                <a16:creationId xmlns:a16="http://schemas.microsoft.com/office/drawing/2014/main" id="{F5E4483C-BB95-E544-B52E-40FD69EEAF5E}"/>
              </a:ext>
            </a:extLst>
          </p:cNvPr>
          <p:cNvPicPr/>
          <p:nvPr/>
        </p:nvPicPr>
        <p:blipFill>
          <a:blip r:embed="rId2">
            <a:extLst>
              <a:ext uri="{28A0092B-C50C-407E-A947-70E740481C1C}">
                <a14:useLocalDpi xmlns:a14="http://schemas.microsoft.com/office/drawing/2010/main" val="0"/>
              </a:ext>
            </a:extLst>
          </a:blip>
          <a:stretch>
            <a:fillRect/>
          </a:stretch>
        </p:blipFill>
        <p:spPr>
          <a:xfrm>
            <a:off x="542364" y="1224112"/>
            <a:ext cx="9516035" cy="5040521"/>
          </a:xfrm>
          <a:prstGeom prst="rect">
            <a:avLst/>
          </a:prstGeom>
        </p:spPr>
      </p:pic>
    </p:spTree>
    <p:extLst>
      <p:ext uri="{BB962C8B-B14F-4D97-AF65-F5344CB8AC3E}">
        <p14:creationId xmlns:p14="http://schemas.microsoft.com/office/powerpoint/2010/main" val="1165354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726CA7A2-6964-46D8-8D83-F9A559C78555}"/>
              </a:ext>
            </a:extLst>
          </p:cNvPr>
          <p:cNvSpPr>
            <a:spLocks noGrp="1"/>
          </p:cNvSpPr>
          <p:nvPr>
            <p:ph type="title"/>
          </p:nvPr>
        </p:nvSpPr>
        <p:spPr/>
        <p:txBody>
          <a:bodyPr/>
          <a:lstStyle/>
          <a:p>
            <a:pPr eaLnBrk="1" hangingPunct="1"/>
            <a:r>
              <a:rPr lang="en-US" altLang="en-US"/>
              <a:t>Short-Circuit Evaluation</a:t>
            </a:r>
            <a:endParaRPr lang="he-IL" altLang="en-US"/>
          </a:p>
        </p:txBody>
      </p:sp>
      <p:sp>
        <p:nvSpPr>
          <p:cNvPr id="27651" name="Content Placeholder 4">
            <a:extLst>
              <a:ext uri="{FF2B5EF4-FFF2-40B4-BE49-F238E27FC236}">
                <a16:creationId xmlns:a16="http://schemas.microsoft.com/office/drawing/2014/main" id="{600D6B9D-4FC4-4572-AC6A-6DCED24FD917}"/>
              </a:ext>
            </a:extLst>
          </p:cNvPr>
          <p:cNvSpPr>
            <a:spLocks noGrp="1"/>
          </p:cNvSpPr>
          <p:nvPr>
            <p:ph idx="1"/>
          </p:nvPr>
        </p:nvSpPr>
        <p:spPr/>
        <p:txBody>
          <a:bodyPr/>
          <a:lstStyle/>
          <a:p>
            <a:pPr eaLnBrk="1" hangingPunct="1"/>
            <a:r>
              <a:rPr lang="en-US" altLang="en-US" u="sng"/>
              <a:t>Short circuit evaluation</a:t>
            </a:r>
            <a:r>
              <a:rPr lang="en-US" altLang="en-US"/>
              <a:t>: deciding the value of a compound Boolean expression after evaluating only one sub expression</a:t>
            </a:r>
          </a:p>
          <a:p>
            <a:pPr lvl="1" eaLnBrk="1" hangingPunct="1"/>
            <a:r>
              <a:rPr lang="en-US" altLang="en-US"/>
              <a:t>Performed by the </a:t>
            </a:r>
            <a:r>
              <a:rPr lang="en-US" altLang="en-US">
                <a:latin typeface="Courier New" panose="02070309020205020404" pitchFamily="49" charset="0"/>
                <a:cs typeface="Courier New" panose="02070309020205020404" pitchFamily="49" charset="0"/>
              </a:rPr>
              <a:t>or</a:t>
            </a:r>
            <a:r>
              <a:rPr lang="en-US" altLang="en-US"/>
              <a:t> and </a:t>
            </a:r>
            <a:r>
              <a:rPr lang="en-US" altLang="en-US">
                <a:latin typeface="Courier New" panose="02070309020205020404" pitchFamily="49" charset="0"/>
                <a:cs typeface="Courier New" panose="02070309020205020404" pitchFamily="49" charset="0"/>
              </a:rPr>
              <a:t>and</a:t>
            </a:r>
            <a:r>
              <a:rPr lang="en-US" altLang="en-US"/>
              <a:t> operators</a:t>
            </a:r>
          </a:p>
          <a:p>
            <a:pPr lvl="2" eaLnBrk="1" hangingPunct="1"/>
            <a:r>
              <a:rPr lang="en-US" altLang="en-US"/>
              <a:t>For </a:t>
            </a:r>
            <a:r>
              <a:rPr lang="en-US" altLang="en-US">
                <a:latin typeface="Courier New" panose="02070309020205020404" pitchFamily="49" charset="0"/>
                <a:cs typeface="Courier New" panose="02070309020205020404" pitchFamily="49" charset="0"/>
              </a:rPr>
              <a:t>or</a:t>
            </a:r>
            <a:r>
              <a:rPr lang="en-US" altLang="en-US"/>
              <a:t> operator: If left operand is true, compound expression is true. Otherwise, evaluate right operand</a:t>
            </a:r>
          </a:p>
          <a:p>
            <a:pPr lvl="2" eaLnBrk="1" hangingPunct="1"/>
            <a:r>
              <a:rPr lang="en-US" altLang="en-US"/>
              <a:t>For </a:t>
            </a:r>
            <a:r>
              <a:rPr lang="en-US" altLang="en-US">
                <a:latin typeface="Courier New" panose="02070309020205020404" pitchFamily="49" charset="0"/>
                <a:cs typeface="Courier New" panose="02070309020205020404" pitchFamily="49" charset="0"/>
              </a:rPr>
              <a:t>and</a:t>
            </a:r>
            <a:r>
              <a:rPr lang="en-US" altLang="en-US"/>
              <a:t> operator: If left operand is false, compound expression is false. Otherwise, evaluate right operand		</a:t>
            </a:r>
            <a:endParaRPr lang="he-IL" altLang="en-US">
              <a:latin typeface="Courier New" panose="02070309020205020404" pitchFamily="49" charset="0"/>
              <a:cs typeface="Courier New" panose="020703090202050204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2EAD928-8F55-4190-A823-C5D91553D371}"/>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not</a:t>
            </a:r>
            <a:r>
              <a:rPr lang="en-US" altLang="en-US">
                <a:cs typeface="Courier New" panose="02070309020205020404" pitchFamily="49" charset="0"/>
              </a:rPr>
              <a:t> </a:t>
            </a:r>
            <a:r>
              <a:rPr lang="en-US" altLang="en-US"/>
              <a:t>Operator</a:t>
            </a:r>
            <a:endParaRPr lang="he-IL" altLang="en-US"/>
          </a:p>
        </p:txBody>
      </p:sp>
      <p:sp>
        <p:nvSpPr>
          <p:cNvPr id="29699" name="Content Placeholder 2">
            <a:extLst>
              <a:ext uri="{FF2B5EF4-FFF2-40B4-BE49-F238E27FC236}">
                <a16:creationId xmlns:a16="http://schemas.microsoft.com/office/drawing/2014/main" id="{D7C02B94-A125-4322-BE04-3AEEDA9BE291}"/>
              </a:ext>
            </a:extLst>
          </p:cNvPr>
          <p:cNvSpPr>
            <a:spLocks noGrp="1"/>
          </p:cNvSpPr>
          <p:nvPr>
            <p:ph idx="1"/>
          </p:nvPr>
        </p:nvSpPr>
        <p:spPr/>
        <p:txBody>
          <a:bodyPr/>
          <a:lstStyle/>
          <a:p>
            <a:pPr eaLnBrk="1" hangingPunct="1">
              <a:defRPr/>
            </a:pPr>
            <a:r>
              <a:rPr lang="en-US" altLang="en-US" dirty="0"/>
              <a:t>Takes one Boolean expressions as operand and reverses its logical value</a:t>
            </a:r>
          </a:p>
          <a:p>
            <a:pPr lvl="1" eaLnBrk="1" hangingPunct="1">
              <a:defRPr/>
            </a:pPr>
            <a:r>
              <a:rPr lang="en-US" altLang="en-US" dirty="0"/>
              <a:t>Sometimes it may be necessary to place parentheses around an expression to clarify to what you are applying the not operator</a:t>
            </a:r>
          </a:p>
          <a:p>
            <a:pPr eaLnBrk="1" hangingPunct="1">
              <a:defRPr/>
            </a:pPr>
            <a:r>
              <a:rPr lang="en-US" altLang="en-US" dirty="0"/>
              <a:t>Truth table for the </a:t>
            </a:r>
            <a:r>
              <a:rPr lang="en-US" altLang="en-US" dirty="0">
                <a:latin typeface="Courier New" pitchFamily="49" charset="0"/>
                <a:cs typeface="Courier New" pitchFamily="49" charset="0"/>
              </a:rPr>
              <a:t>not</a:t>
            </a:r>
            <a:r>
              <a:rPr lang="en-US" altLang="en-US" dirty="0"/>
              <a:t> operator </a:t>
            </a:r>
          </a:p>
          <a:p>
            <a:pPr marL="457200" lvl="1" indent="0">
              <a:buNone/>
              <a:defRPr/>
            </a:pPr>
            <a:endParaRPr lang="he-IL" altLang="en-US" dirty="0"/>
          </a:p>
        </p:txBody>
      </p:sp>
      <p:graphicFrame>
        <p:nvGraphicFramePr>
          <p:cNvPr id="4" name="Table 3">
            <a:extLst>
              <a:ext uri="{FF2B5EF4-FFF2-40B4-BE49-F238E27FC236}">
                <a16:creationId xmlns:a16="http://schemas.microsoft.com/office/drawing/2014/main" id="{DC81C71A-469F-4FD3-A3B4-8BDC7370A61D}"/>
              </a:ext>
            </a:extLst>
          </p:cNvPr>
          <p:cNvGraphicFramePr>
            <a:graphicFrameLocks noGrp="1"/>
          </p:cNvGraphicFramePr>
          <p:nvPr/>
        </p:nvGraphicFramePr>
        <p:xfrm>
          <a:off x="2971800" y="4724400"/>
          <a:ext cx="6096000" cy="1112838"/>
        </p:xfrm>
        <a:graphic>
          <a:graphicData uri="http://schemas.openxmlformats.org/drawingml/2006/table">
            <a:tbl>
              <a:tblPr rtl="1" firstRow="1" bandRow="1">
                <a:tableStyleId>{21E4AEA4-8DFA-4A89-87EB-49C32662AFE0}</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946">
                <a:tc>
                  <a:txBody>
                    <a:bodyPr/>
                    <a:lstStyle/>
                    <a:p>
                      <a:pPr algn="l" rtl="0"/>
                      <a:r>
                        <a:rPr lang="en-US" sz="1800" dirty="0"/>
                        <a:t>Value</a:t>
                      </a:r>
                      <a:r>
                        <a:rPr lang="en-US" sz="1800" baseline="0" dirty="0"/>
                        <a:t> of the Expression</a:t>
                      </a:r>
                      <a:endParaRPr lang="he-IL" sz="1800" dirty="0"/>
                    </a:p>
                  </a:txBody>
                  <a:tcPr marT="45733" marB="45733"/>
                </a:tc>
                <a:tc>
                  <a:txBody>
                    <a:bodyPr/>
                    <a:lstStyle/>
                    <a:p>
                      <a:pPr algn="l" rtl="0"/>
                      <a:r>
                        <a:rPr lang="en-US" sz="1800" dirty="0"/>
                        <a:t>Expression</a:t>
                      </a:r>
                      <a:endParaRPr lang="he-IL" sz="1800" dirty="0"/>
                    </a:p>
                  </a:txBody>
                  <a:tcPr marT="45733" marB="45733"/>
                </a:tc>
                <a:extLst>
                  <a:ext uri="{0D108BD9-81ED-4DB2-BD59-A6C34878D82A}">
                    <a16:rowId xmlns:a16="http://schemas.microsoft.com/office/drawing/2014/main" val="10000"/>
                  </a:ext>
                </a:extLst>
              </a:tr>
              <a:tr h="370946">
                <a:tc>
                  <a:txBody>
                    <a:bodyPr/>
                    <a:lstStyle/>
                    <a:p>
                      <a:pPr algn="l" rtl="0"/>
                      <a:r>
                        <a:rPr lang="en-US" sz="1800" dirty="0"/>
                        <a:t>false</a:t>
                      </a:r>
                      <a:endParaRPr lang="he-IL" sz="1800" dirty="0"/>
                    </a:p>
                  </a:txBody>
                  <a:tcPr marT="45733" marB="45733"/>
                </a:tc>
                <a:tc>
                  <a:txBody>
                    <a:bodyPr/>
                    <a:lstStyle/>
                    <a:p>
                      <a:pPr algn="l" rtl="0"/>
                      <a:r>
                        <a:rPr lang="en-US" sz="1800" dirty="0"/>
                        <a:t>true</a:t>
                      </a:r>
                      <a:endParaRPr lang="he-IL" sz="1800" dirty="0"/>
                    </a:p>
                  </a:txBody>
                  <a:tcPr marT="45733" marB="45733"/>
                </a:tc>
                <a:extLst>
                  <a:ext uri="{0D108BD9-81ED-4DB2-BD59-A6C34878D82A}">
                    <a16:rowId xmlns:a16="http://schemas.microsoft.com/office/drawing/2014/main" val="10001"/>
                  </a:ext>
                </a:extLst>
              </a:tr>
              <a:tr h="370946">
                <a:tc>
                  <a:txBody>
                    <a:bodyPr/>
                    <a:lstStyle/>
                    <a:p>
                      <a:pPr algn="l" rtl="0"/>
                      <a:r>
                        <a:rPr lang="en-US" sz="1800" dirty="0"/>
                        <a:t>true</a:t>
                      </a:r>
                      <a:endParaRPr lang="he-IL" sz="1800" dirty="0"/>
                    </a:p>
                  </a:txBody>
                  <a:tcPr marT="45733" marB="45733"/>
                </a:tc>
                <a:tc>
                  <a:txBody>
                    <a:bodyPr/>
                    <a:lstStyle/>
                    <a:p>
                      <a:pPr algn="l" rtl="0"/>
                      <a:r>
                        <a:rPr lang="en-US" sz="1800" dirty="0"/>
                        <a:t>false</a:t>
                      </a:r>
                      <a:endParaRPr lang="he-IL" sz="1800" dirty="0"/>
                    </a:p>
                  </a:txBody>
                  <a:tcPr marT="45733" marB="45733"/>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8FC9DABC-29FD-451D-8CC7-A7892304735A}"/>
              </a:ext>
            </a:extLst>
          </p:cNvPr>
          <p:cNvSpPr>
            <a:spLocks noGrp="1"/>
          </p:cNvSpPr>
          <p:nvPr>
            <p:ph type="title"/>
          </p:nvPr>
        </p:nvSpPr>
        <p:spPr/>
        <p:txBody>
          <a:bodyPr/>
          <a:lstStyle/>
          <a:p>
            <a:pPr eaLnBrk="1" hangingPunct="1"/>
            <a:r>
              <a:rPr lang="en-US" altLang="en-US"/>
              <a:t>Checking Numeric Ranges with Logical Operators</a:t>
            </a:r>
            <a:endParaRPr lang="he-IL" altLang="en-US"/>
          </a:p>
        </p:txBody>
      </p:sp>
      <p:sp>
        <p:nvSpPr>
          <p:cNvPr id="29699" name="Content Placeholder 2">
            <a:extLst>
              <a:ext uri="{FF2B5EF4-FFF2-40B4-BE49-F238E27FC236}">
                <a16:creationId xmlns:a16="http://schemas.microsoft.com/office/drawing/2014/main" id="{24D5B817-7CDF-4569-9368-25BC804DE353}"/>
              </a:ext>
            </a:extLst>
          </p:cNvPr>
          <p:cNvSpPr>
            <a:spLocks noGrp="1"/>
          </p:cNvSpPr>
          <p:nvPr>
            <p:ph idx="1"/>
          </p:nvPr>
        </p:nvSpPr>
        <p:spPr/>
        <p:txBody>
          <a:bodyPr/>
          <a:lstStyle/>
          <a:p>
            <a:pPr eaLnBrk="1" hangingPunct="1"/>
            <a:r>
              <a:rPr lang="en-US" altLang="en-US">
                <a:cs typeface="Courier New" panose="02070309020205020404" pitchFamily="49" charset="0"/>
              </a:rPr>
              <a:t>To determine whether a numeric value is within a specific range of values, use </a:t>
            </a:r>
            <a:r>
              <a:rPr lang="en-US" altLang="en-US">
                <a:latin typeface="Courier New" panose="02070309020205020404" pitchFamily="49" charset="0"/>
                <a:cs typeface="Courier New" panose="02070309020205020404" pitchFamily="49" charset="0"/>
              </a:rPr>
              <a:t>and</a:t>
            </a:r>
            <a:r>
              <a:rPr lang="en-US" altLang="en-US">
                <a:cs typeface="Courier New" panose="02070309020205020404" pitchFamily="49" charset="0"/>
              </a:rPr>
              <a:t> </a:t>
            </a:r>
          </a:p>
          <a:p>
            <a:pPr lvl="1" eaLnBrk="1" hangingPunct="1">
              <a:buFontTx/>
              <a:buBlip>
                <a:blip r:embed="rId2"/>
              </a:buBlip>
            </a:pPr>
            <a:r>
              <a:rPr lang="en-US" altLang="en-US">
                <a:cs typeface="Courier New" panose="02070309020205020404" pitchFamily="49" charset="0"/>
              </a:rPr>
              <a:t>Example: </a:t>
            </a:r>
            <a:r>
              <a:rPr lang="en-US" altLang="en-US">
                <a:latin typeface="Courier New" panose="02070309020205020404" pitchFamily="49" charset="0"/>
                <a:cs typeface="Courier New" panose="02070309020205020404" pitchFamily="49" charset="0"/>
              </a:rPr>
              <a:t>x &gt;= 10 and x &lt;= 20</a:t>
            </a:r>
            <a:endParaRPr lang="en-US" altLang="en-US">
              <a:cs typeface="Courier New" panose="02070309020205020404" pitchFamily="49" charset="0"/>
            </a:endParaRPr>
          </a:p>
          <a:p>
            <a:pPr eaLnBrk="1" hangingPunct="1"/>
            <a:r>
              <a:rPr lang="en-US" altLang="en-US">
                <a:cs typeface="Courier New" panose="02070309020205020404" pitchFamily="49" charset="0"/>
              </a:rPr>
              <a:t>To determine whether a numeric value is outside of a specific range of values, use </a:t>
            </a:r>
            <a:r>
              <a:rPr lang="en-US" altLang="en-US">
                <a:latin typeface="Courier New" panose="02070309020205020404" pitchFamily="49" charset="0"/>
                <a:cs typeface="Courier New" panose="02070309020205020404" pitchFamily="49" charset="0"/>
              </a:rPr>
              <a:t>or</a:t>
            </a:r>
            <a:r>
              <a:rPr lang="en-US" altLang="en-US">
                <a:cs typeface="Courier New" panose="02070309020205020404" pitchFamily="49" charset="0"/>
              </a:rPr>
              <a:t> </a:t>
            </a:r>
          </a:p>
          <a:p>
            <a:pPr lvl="1" eaLnBrk="1" hangingPunct="1">
              <a:buFontTx/>
              <a:buBlip>
                <a:blip r:embed="rId2"/>
              </a:buBlip>
            </a:pPr>
            <a:r>
              <a:rPr lang="en-US" altLang="en-US">
                <a:cs typeface="Courier New" panose="02070309020205020404" pitchFamily="49" charset="0"/>
              </a:rPr>
              <a:t>Example: </a:t>
            </a:r>
            <a:r>
              <a:rPr lang="en-US" altLang="en-US">
                <a:latin typeface="Courier New" panose="02070309020205020404" pitchFamily="49" charset="0"/>
                <a:cs typeface="Courier New" panose="02070309020205020404" pitchFamily="49" charset="0"/>
              </a:rPr>
              <a:t>x &lt; 10 or x &gt; 20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D797993F-F18A-42A0-8B1C-0E0184F7759C}"/>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a:t>
            </a:r>
            <a:r>
              <a:rPr lang="en-US" altLang="en-US"/>
              <a:t> Statement</a:t>
            </a:r>
            <a:endParaRPr lang="he-IL" altLang="en-US"/>
          </a:p>
        </p:txBody>
      </p:sp>
      <p:sp>
        <p:nvSpPr>
          <p:cNvPr id="4099" name="Content Placeholder 2">
            <a:extLst>
              <a:ext uri="{FF2B5EF4-FFF2-40B4-BE49-F238E27FC236}">
                <a16:creationId xmlns:a16="http://schemas.microsoft.com/office/drawing/2014/main" id="{5904E129-DA0F-4563-9E5E-3EF4BE566EEC}"/>
              </a:ext>
            </a:extLst>
          </p:cNvPr>
          <p:cNvSpPr>
            <a:spLocks noGrp="1"/>
          </p:cNvSpPr>
          <p:nvPr>
            <p:ph idx="1"/>
          </p:nvPr>
        </p:nvSpPr>
        <p:spPr/>
        <p:txBody>
          <a:bodyPr/>
          <a:lstStyle/>
          <a:p>
            <a:r>
              <a:rPr lang="en-US" altLang="en-US" u="sng" dirty="0"/>
              <a:t>Sequence structure</a:t>
            </a:r>
            <a:r>
              <a:rPr lang="en-US" altLang="en-US" dirty="0"/>
              <a:t>: set of statements that execute in the order they appear</a:t>
            </a:r>
          </a:p>
          <a:p>
            <a:pPr marL="0" indent="0" eaLnBrk="1" hangingPunct="1">
              <a:buNone/>
            </a:pPr>
            <a:endParaRPr lang="en-US" altLang="en-US" u="sng" dirty="0"/>
          </a:p>
          <a:p>
            <a:pPr eaLnBrk="1" hangingPunct="1"/>
            <a:r>
              <a:rPr lang="en-US" altLang="en-US" u="sng" dirty="0"/>
              <a:t>Control structure</a:t>
            </a:r>
            <a:r>
              <a:rPr lang="en-US" altLang="en-US" dirty="0"/>
              <a:t>: logical design that controls order in which set of statements execute</a:t>
            </a:r>
          </a:p>
          <a:p>
            <a:pPr marL="0" indent="0" eaLnBrk="1" hangingPunct="1">
              <a:buNone/>
            </a:pPr>
            <a:endParaRPr lang="en-US" altLang="en-US" dirty="0"/>
          </a:p>
          <a:p>
            <a:pPr eaLnBrk="1" hangingPunct="1"/>
            <a:r>
              <a:rPr lang="en-US" altLang="en-US" u="sng" dirty="0"/>
              <a:t>Decision structure</a:t>
            </a:r>
            <a:r>
              <a:rPr lang="en-US" altLang="en-US" dirty="0"/>
              <a:t>: specific action(s) performed only if a condition exists</a:t>
            </a:r>
          </a:p>
          <a:p>
            <a:pPr lvl="1" eaLnBrk="1" hangingPunct="1"/>
            <a:r>
              <a:rPr lang="en-US" altLang="en-US" dirty="0"/>
              <a:t>Also known as selection structure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CC91BABF-81CF-4E83-9C3B-0B0C8A71435B}"/>
              </a:ext>
            </a:extLst>
          </p:cNvPr>
          <p:cNvSpPr>
            <a:spLocks noGrp="1"/>
          </p:cNvSpPr>
          <p:nvPr>
            <p:ph type="title"/>
          </p:nvPr>
        </p:nvSpPr>
        <p:spPr/>
        <p:txBody>
          <a:bodyPr/>
          <a:lstStyle/>
          <a:p>
            <a:pPr eaLnBrk="1" hangingPunct="1"/>
            <a:r>
              <a:rPr lang="en-US" altLang="en-US"/>
              <a:t>Boolean Variables</a:t>
            </a:r>
            <a:endParaRPr lang="he-IL" altLang="en-US"/>
          </a:p>
        </p:txBody>
      </p:sp>
      <p:sp>
        <p:nvSpPr>
          <p:cNvPr id="30723" name="Content Placeholder 2">
            <a:extLst>
              <a:ext uri="{FF2B5EF4-FFF2-40B4-BE49-F238E27FC236}">
                <a16:creationId xmlns:a16="http://schemas.microsoft.com/office/drawing/2014/main" id="{BED0B81E-89F0-4D0F-A8A2-573B5325393A}"/>
              </a:ext>
            </a:extLst>
          </p:cNvPr>
          <p:cNvSpPr>
            <a:spLocks noGrp="1"/>
          </p:cNvSpPr>
          <p:nvPr>
            <p:ph idx="1"/>
          </p:nvPr>
        </p:nvSpPr>
        <p:spPr/>
        <p:txBody>
          <a:bodyPr/>
          <a:lstStyle/>
          <a:p>
            <a:r>
              <a:rPr lang="en-US" altLang="en-US" u="sng"/>
              <a:t>Boolean variable</a:t>
            </a:r>
            <a:r>
              <a:rPr lang="en-US" altLang="en-US"/>
              <a:t>: references one of two values, </a:t>
            </a:r>
            <a:r>
              <a:rPr lang="en-US" altLang="en-US">
                <a:latin typeface="Courier New" panose="02070309020205020404" pitchFamily="49" charset="0"/>
                <a:cs typeface="Courier New" panose="02070309020205020404" pitchFamily="49" charset="0"/>
              </a:rPr>
              <a:t>True</a:t>
            </a:r>
            <a:r>
              <a:rPr lang="en-US" altLang="en-US"/>
              <a:t> or </a:t>
            </a:r>
            <a:r>
              <a:rPr lang="en-US" altLang="en-US">
                <a:latin typeface="Courier New" panose="02070309020205020404" pitchFamily="49" charset="0"/>
                <a:cs typeface="Courier New" panose="02070309020205020404" pitchFamily="49" charset="0"/>
              </a:rPr>
              <a:t>False</a:t>
            </a:r>
          </a:p>
          <a:p>
            <a:pPr lvl="1"/>
            <a:r>
              <a:rPr lang="en-US" altLang="en-US"/>
              <a:t>Represented by </a:t>
            </a:r>
            <a:r>
              <a:rPr lang="en-US" altLang="en-US">
                <a:latin typeface="Courier New" panose="02070309020205020404" pitchFamily="49" charset="0"/>
                <a:cs typeface="Courier New" panose="02070309020205020404" pitchFamily="49" charset="0"/>
              </a:rPr>
              <a:t>bool</a:t>
            </a:r>
            <a:r>
              <a:rPr lang="en-US" altLang="en-US"/>
              <a:t> data type</a:t>
            </a:r>
          </a:p>
          <a:p>
            <a:r>
              <a:rPr lang="en-US" altLang="en-US">
                <a:cs typeface="Courier New" panose="02070309020205020404" pitchFamily="49" charset="0"/>
              </a:rPr>
              <a:t>Commonly used as flags</a:t>
            </a:r>
          </a:p>
          <a:p>
            <a:pPr lvl="1"/>
            <a:r>
              <a:rPr lang="en-US" altLang="en-US" u="sng">
                <a:cs typeface="Courier New" panose="02070309020205020404" pitchFamily="49" charset="0"/>
              </a:rPr>
              <a:t>Flag</a:t>
            </a:r>
            <a:r>
              <a:rPr lang="en-US" altLang="en-US">
                <a:cs typeface="Courier New" panose="02070309020205020404" pitchFamily="49" charset="0"/>
              </a:rPr>
              <a:t>: variable that signals when some condition exists in a program</a:t>
            </a:r>
          </a:p>
          <a:p>
            <a:pPr lvl="2"/>
            <a:r>
              <a:rPr lang="en-US" altLang="en-US">
                <a:cs typeface="Courier New" panose="02070309020205020404" pitchFamily="49" charset="0"/>
              </a:rPr>
              <a:t>Flag set to </a:t>
            </a:r>
            <a:r>
              <a:rPr lang="en-US" altLang="en-US">
                <a:latin typeface="Courier New" panose="02070309020205020404" pitchFamily="49" charset="0"/>
                <a:cs typeface="Courier New" panose="02070309020205020404" pitchFamily="49" charset="0"/>
              </a:rPr>
              <a:t>False</a:t>
            </a:r>
            <a:r>
              <a:rPr lang="en-US" altLang="en-US">
                <a:cs typeface="Courier New" panose="02070309020205020404" pitchFamily="49" charset="0"/>
              </a:rPr>
              <a:t> </a:t>
            </a:r>
            <a:r>
              <a:rPr lang="en-US" altLang="en-US">
                <a:cs typeface="Courier New" panose="02070309020205020404" pitchFamily="49" charset="0"/>
                <a:sym typeface="Wingdings" panose="05000000000000000000" pitchFamily="2" charset="2"/>
              </a:rPr>
              <a:t> condition does not exist</a:t>
            </a:r>
          </a:p>
          <a:p>
            <a:pPr lvl="2"/>
            <a:r>
              <a:rPr lang="en-US" altLang="en-US">
                <a:cs typeface="Courier New" panose="02070309020205020404" pitchFamily="49" charset="0"/>
                <a:sym typeface="Wingdings" panose="05000000000000000000" pitchFamily="2" charset="2"/>
              </a:rPr>
              <a:t>Flag set to </a:t>
            </a:r>
            <a:r>
              <a:rPr lang="en-US" altLang="en-US">
                <a:latin typeface="Courier New" panose="02070309020205020404" pitchFamily="49" charset="0"/>
                <a:cs typeface="Courier New" panose="02070309020205020404" pitchFamily="49" charset="0"/>
                <a:sym typeface="Wingdings" panose="05000000000000000000" pitchFamily="2" charset="2"/>
              </a:rPr>
              <a:t>True</a:t>
            </a:r>
            <a:r>
              <a:rPr lang="en-US" altLang="en-US">
                <a:cs typeface="Courier New" panose="02070309020205020404" pitchFamily="49" charset="0"/>
                <a:sym typeface="Wingdings" panose="05000000000000000000" pitchFamily="2" charset="2"/>
              </a:rPr>
              <a:t>  condition exists</a:t>
            </a:r>
            <a:endParaRPr lang="he-IL" altLang="en-US">
              <a:cs typeface="Courier New" panose="02070309020205020404" pitchFamily="49"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B7A0-AB26-564E-91D4-3A0E71DB3FF0}"/>
              </a:ext>
            </a:extLst>
          </p:cNvPr>
          <p:cNvSpPr>
            <a:spLocks noGrp="1"/>
          </p:cNvSpPr>
          <p:nvPr>
            <p:ph type="title"/>
          </p:nvPr>
        </p:nvSpPr>
        <p:spPr>
          <a:xfrm>
            <a:off x="581192" y="702156"/>
            <a:ext cx="11029616" cy="512047"/>
          </a:xfrm>
        </p:spPr>
        <p:txBody>
          <a:bodyPr>
            <a:normAutofit fontScale="90000"/>
          </a:bodyPr>
          <a:lstStyle/>
          <a:p>
            <a:r>
              <a:rPr lang="en-US" dirty="0"/>
              <a:t>SWITCH STATEMENT</a:t>
            </a:r>
          </a:p>
        </p:txBody>
      </p:sp>
      <p:pic>
        <p:nvPicPr>
          <p:cNvPr id="4" name="Picture 3">
            <a:extLst>
              <a:ext uri="{FF2B5EF4-FFF2-40B4-BE49-F238E27FC236}">
                <a16:creationId xmlns:a16="http://schemas.microsoft.com/office/drawing/2014/main" id="{AC5A0D43-9A96-1349-B1DA-A457274F495B}"/>
              </a:ext>
            </a:extLst>
          </p:cNvPr>
          <p:cNvPicPr/>
          <p:nvPr/>
        </p:nvPicPr>
        <p:blipFill>
          <a:blip r:embed="rId2">
            <a:extLst>
              <a:ext uri="{28A0092B-C50C-407E-A947-70E740481C1C}">
                <a14:useLocalDpi xmlns:a14="http://schemas.microsoft.com/office/drawing/2010/main" val="0"/>
              </a:ext>
            </a:extLst>
          </a:blip>
          <a:stretch>
            <a:fillRect/>
          </a:stretch>
        </p:blipFill>
        <p:spPr>
          <a:xfrm>
            <a:off x="470941" y="1214203"/>
            <a:ext cx="10636770" cy="4941641"/>
          </a:xfrm>
          <a:prstGeom prst="rect">
            <a:avLst/>
          </a:prstGeom>
        </p:spPr>
      </p:pic>
    </p:spTree>
    <p:extLst>
      <p:ext uri="{BB962C8B-B14F-4D97-AF65-F5344CB8AC3E}">
        <p14:creationId xmlns:p14="http://schemas.microsoft.com/office/powerpoint/2010/main" val="2805326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B7A0-AB26-564E-91D4-3A0E71DB3FF0}"/>
              </a:ext>
            </a:extLst>
          </p:cNvPr>
          <p:cNvSpPr>
            <a:spLocks noGrp="1"/>
          </p:cNvSpPr>
          <p:nvPr>
            <p:ph type="title"/>
          </p:nvPr>
        </p:nvSpPr>
        <p:spPr>
          <a:xfrm>
            <a:off x="581192" y="702156"/>
            <a:ext cx="11029616" cy="512047"/>
          </a:xfrm>
        </p:spPr>
        <p:txBody>
          <a:bodyPr>
            <a:normAutofit fontScale="90000"/>
          </a:bodyPr>
          <a:lstStyle/>
          <a:p>
            <a:r>
              <a:rPr lang="en-US" dirty="0"/>
              <a:t>SWITCH STATEMENT</a:t>
            </a:r>
          </a:p>
        </p:txBody>
      </p:sp>
      <p:pic>
        <p:nvPicPr>
          <p:cNvPr id="5" name="Picture 4">
            <a:extLst>
              <a:ext uri="{FF2B5EF4-FFF2-40B4-BE49-F238E27FC236}">
                <a16:creationId xmlns:a16="http://schemas.microsoft.com/office/drawing/2014/main" id="{9F24B007-E7E3-4E49-A481-FA9EB3B32BFF}"/>
              </a:ext>
            </a:extLst>
          </p:cNvPr>
          <p:cNvPicPr/>
          <p:nvPr/>
        </p:nvPicPr>
        <p:blipFill>
          <a:blip r:embed="rId2">
            <a:extLst>
              <a:ext uri="{28A0092B-C50C-407E-A947-70E740481C1C}">
                <a14:useLocalDpi xmlns:a14="http://schemas.microsoft.com/office/drawing/2010/main" val="0"/>
              </a:ext>
            </a:extLst>
          </a:blip>
          <a:stretch>
            <a:fillRect/>
          </a:stretch>
        </p:blipFill>
        <p:spPr>
          <a:xfrm>
            <a:off x="321038" y="1396801"/>
            <a:ext cx="10471879" cy="5108929"/>
          </a:xfrm>
          <a:prstGeom prst="rect">
            <a:avLst/>
          </a:prstGeom>
        </p:spPr>
      </p:pic>
    </p:spTree>
    <p:extLst>
      <p:ext uri="{BB962C8B-B14F-4D97-AF65-F5344CB8AC3E}">
        <p14:creationId xmlns:p14="http://schemas.microsoft.com/office/powerpoint/2010/main" val="2885687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DE3FD-A03F-2C48-BA80-93E64343B28F}"/>
              </a:ext>
            </a:extLst>
          </p:cNvPr>
          <p:cNvSpPr>
            <a:spLocks noGrp="1"/>
          </p:cNvSpPr>
          <p:nvPr>
            <p:ph type="title"/>
          </p:nvPr>
        </p:nvSpPr>
        <p:spPr>
          <a:xfrm>
            <a:off x="581192" y="702156"/>
            <a:ext cx="11029616" cy="527037"/>
          </a:xfrm>
        </p:spPr>
        <p:txBody>
          <a:bodyPr/>
          <a:lstStyle/>
          <a:p>
            <a:r>
              <a:rPr lang="en-US" dirty="0"/>
              <a:t>Interval Matching</a:t>
            </a:r>
          </a:p>
        </p:txBody>
      </p:sp>
      <p:pic>
        <p:nvPicPr>
          <p:cNvPr id="4" name="Picture 3">
            <a:extLst>
              <a:ext uri="{FF2B5EF4-FFF2-40B4-BE49-F238E27FC236}">
                <a16:creationId xmlns:a16="http://schemas.microsoft.com/office/drawing/2014/main" id="{62BC4DF4-013B-274A-8E27-F80F19167FF9}"/>
              </a:ext>
            </a:extLst>
          </p:cNvPr>
          <p:cNvPicPr/>
          <p:nvPr/>
        </p:nvPicPr>
        <p:blipFill>
          <a:blip r:embed="rId2">
            <a:extLst>
              <a:ext uri="{28A0092B-C50C-407E-A947-70E740481C1C}">
                <a14:useLocalDpi xmlns:a14="http://schemas.microsoft.com/office/drawing/2010/main" val="0"/>
              </a:ext>
            </a:extLst>
          </a:blip>
          <a:stretch>
            <a:fillRect/>
          </a:stretch>
        </p:blipFill>
        <p:spPr>
          <a:xfrm>
            <a:off x="380999" y="1229193"/>
            <a:ext cx="10456889" cy="5291528"/>
          </a:xfrm>
          <a:prstGeom prst="rect">
            <a:avLst/>
          </a:prstGeom>
        </p:spPr>
      </p:pic>
      <p:pic>
        <p:nvPicPr>
          <p:cNvPr id="5" name="Picture 4">
            <a:extLst>
              <a:ext uri="{FF2B5EF4-FFF2-40B4-BE49-F238E27FC236}">
                <a16:creationId xmlns:a16="http://schemas.microsoft.com/office/drawing/2014/main" id="{CCC5FEFD-C641-E647-816A-0AE78919F211}"/>
              </a:ext>
            </a:extLst>
          </p:cNvPr>
          <p:cNvPicPr/>
          <p:nvPr/>
        </p:nvPicPr>
        <p:blipFill>
          <a:blip r:embed="rId3">
            <a:extLst>
              <a:ext uri="{28A0092B-C50C-407E-A947-70E740481C1C}">
                <a14:useLocalDpi xmlns:a14="http://schemas.microsoft.com/office/drawing/2010/main" val="0"/>
              </a:ext>
            </a:extLst>
          </a:blip>
          <a:stretch>
            <a:fillRect/>
          </a:stretch>
        </p:blipFill>
        <p:spPr>
          <a:xfrm>
            <a:off x="5280748" y="2905946"/>
            <a:ext cx="5943600" cy="1516151"/>
          </a:xfrm>
          <a:prstGeom prst="rect">
            <a:avLst/>
          </a:prstGeom>
        </p:spPr>
      </p:pic>
    </p:spTree>
    <p:extLst>
      <p:ext uri="{BB962C8B-B14F-4D97-AF65-F5344CB8AC3E}">
        <p14:creationId xmlns:p14="http://schemas.microsoft.com/office/powerpoint/2010/main" val="1764674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F148-B56C-B241-8B3B-C4F6E07E31D8}"/>
              </a:ext>
            </a:extLst>
          </p:cNvPr>
          <p:cNvSpPr>
            <a:spLocks noGrp="1"/>
          </p:cNvSpPr>
          <p:nvPr>
            <p:ph type="title"/>
          </p:nvPr>
        </p:nvSpPr>
        <p:spPr>
          <a:xfrm>
            <a:off x="581192" y="702156"/>
            <a:ext cx="11029616" cy="452087"/>
          </a:xfrm>
        </p:spPr>
        <p:txBody>
          <a:bodyPr>
            <a:normAutofit fontScale="90000"/>
          </a:bodyPr>
          <a:lstStyle/>
          <a:p>
            <a:r>
              <a:rPr lang="en-US" dirty="0"/>
              <a:t>Compound Cases</a:t>
            </a:r>
          </a:p>
        </p:txBody>
      </p:sp>
      <p:pic>
        <p:nvPicPr>
          <p:cNvPr id="5" name="Picture 4">
            <a:extLst>
              <a:ext uri="{FF2B5EF4-FFF2-40B4-BE49-F238E27FC236}">
                <a16:creationId xmlns:a16="http://schemas.microsoft.com/office/drawing/2014/main" id="{B80880A0-4153-0441-9DB2-68808FB68E52}"/>
              </a:ext>
            </a:extLst>
          </p:cNvPr>
          <p:cNvPicPr/>
          <p:nvPr/>
        </p:nvPicPr>
        <p:blipFill>
          <a:blip r:embed="rId2">
            <a:extLst>
              <a:ext uri="{28A0092B-C50C-407E-A947-70E740481C1C}">
                <a14:useLocalDpi xmlns:a14="http://schemas.microsoft.com/office/drawing/2010/main" val="0"/>
              </a:ext>
            </a:extLst>
          </a:blip>
          <a:stretch>
            <a:fillRect/>
          </a:stretch>
        </p:blipFill>
        <p:spPr>
          <a:xfrm>
            <a:off x="306048" y="1211613"/>
            <a:ext cx="11029615" cy="5429030"/>
          </a:xfrm>
          <a:prstGeom prst="rect">
            <a:avLst/>
          </a:prstGeom>
        </p:spPr>
      </p:pic>
    </p:spTree>
    <p:extLst>
      <p:ext uri="{BB962C8B-B14F-4D97-AF65-F5344CB8AC3E}">
        <p14:creationId xmlns:p14="http://schemas.microsoft.com/office/powerpoint/2010/main" val="435947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CDF5F1F9-8047-4983-855B-DBB7C6E6B3B1}"/>
              </a:ext>
            </a:extLst>
          </p:cNvPr>
          <p:cNvSpPr>
            <a:spLocks noGrp="1"/>
          </p:cNvSpPr>
          <p:nvPr>
            <p:ph type="title"/>
          </p:nvPr>
        </p:nvSpPr>
        <p:spPr/>
        <p:txBody>
          <a:bodyPr/>
          <a:lstStyle/>
          <a:p>
            <a:pPr eaLnBrk="1" hangingPunct="1"/>
            <a:r>
              <a:rPr lang="en-US" altLang="en-US"/>
              <a:t>Summary</a:t>
            </a:r>
            <a:endParaRPr lang="he-IL" altLang="en-US"/>
          </a:p>
        </p:txBody>
      </p:sp>
      <p:sp>
        <p:nvSpPr>
          <p:cNvPr id="40963" name="Content Placeholder 2">
            <a:extLst>
              <a:ext uri="{FF2B5EF4-FFF2-40B4-BE49-F238E27FC236}">
                <a16:creationId xmlns:a16="http://schemas.microsoft.com/office/drawing/2014/main" id="{18C1EB1F-AF4A-4D27-BD5E-2B52A45CECAC}"/>
              </a:ext>
            </a:extLst>
          </p:cNvPr>
          <p:cNvSpPr>
            <a:spLocks noGrp="1"/>
          </p:cNvSpPr>
          <p:nvPr>
            <p:ph idx="1"/>
          </p:nvPr>
        </p:nvSpPr>
        <p:spPr/>
        <p:txBody>
          <a:bodyPr>
            <a:normAutofit fontScale="92500" lnSpcReduction="10000"/>
          </a:bodyPr>
          <a:lstStyle/>
          <a:p>
            <a:pPr eaLnBrk="1" hangingPunct="1"/>
            <a:r>
              <a:rPr lang="en-US" altLang="en-US" sz="2800" dirty="0"/>
              <a:t>This chapter covered:</a:t>
            </a:r>
          </a:p>
          <a:p>
            <a:pPr lvl="1" eaLnBrk="1" hangingPunct="1"/>
            <a:r>
              <a:rPr lang="en-US" altLang="en-US" sz="2400" dirty="0"/>
              <a:t>Decision structures, including:</a:t>
            </a:r>
          </a:p>
          <a:p>
            <a:pPr lvl="2" eaLnBrk="1" hangingPunct="1"/>
            <a:r>
              <a:rPr lang="en-US" altLang="en-US" sz="2000" dirty="0"/>
              <a:t>Single alternative decision structures</a:t>
            </a:r>
          </a:p>
          <a:p>
            <a:pPr lvl="2" eaLnBrk="1" hangingPunct="1"/>
            <a:r>
              <a:rPr lang="en-US" altLang="en-US" sz="2000" dirty="0"/>
              <a:t>Dual alternative decision structures</a:t>
            </a:r>
          </a:p>
          <a:p>
            <a:pPr lvl="2" eaLnBrk="1" hangingPunct="1"/>
            <a:r>
              <a:rPr lang="en-US" altLang="en-US" sz="2000" dirty="0"/>
              <a:t>Nested decision structures</a:t>
            </a:r>
          </a:p>
          <a:p>
            <a:pPr lvl="1" eaLnBrk="1" hangingPunct="1"/>
            <a:r>
              <a:rPr lang="en-US" altLang="en-US" sz="2400" dirty="0"/>
              <a:t>Relational operators and logical operators as used in creating Boolean expressions</a:t>
            </a:r>
          </a:p>
          <a:p>
            <a:pPr lvl="1" eaLnBrk="1" hangingPunct="1"/>
            <a:r>
              <a:rPr lang="en-US" altLang="en-US" sz="2400" dirty="0"/>
              <a:t>String comparison as used in creating Boolean expressions</a:t>
            </a:r>
          </a:p>
          <a:p>
            <a:pPr lvl="1" eaLnBrk="1" hangingPunct="1"/>
            <a:r>
              <a:rPr lang="en-US" altLang="en-US" sz="2400" dirty="0"/>
              <a:t>Boolean variables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533">
                <a:solidFill>
                  <a:srgbClr val="333333"/>
                </a:solidFill>
              </a:rPr>
              <a:t>Comparison Operators</a:t>
            </a:r>
            <a:endParaRPr sz="4533">
              <a:solidFill>
                <a:srgbClr val="333333"/>
              </a:solidFill>
            </a:endParaRPr>
          </a:p>
          <a:p>
            <a:pPr>
              <a:spcBef>
                <a:spcPts val="1200"/>
              </a:spcBef>
            </a:pPr>
            <a:r>
              <a:rPr lang="en" sz="3200">
                <a:solidFill>
                  <a:srgbClr val="333333"/>
                </a:solidFill>
                <a:highlight>
                  <a:srgbClr val="FFFFFF"/>
                </a:highlight>
              </a:rPr>
              <a:t>Swift supports all standard </a:t>
            </a:r>
            <a:r>
              <a:rPr lang="en" sz="3200" i="1">
                <a:solidFill>
                  <a:srgbClr val="333333"/>
                </a:solidFill>
                <a:highlight>
                  <a:srgbClr val="FFFFFF"/>
                </a:highlight>
              </a:rPr>
              <a:t>comparison operators</a:t>
            </a:r>
            <a:r>
              <a:rPr lang="en" sz="3200">
                <a:solidFill>
                  <a:srgbClr val="333333"/>
                </a:solidFill>
                <a:highlight>
                  <a:srgbClr val="FFFFFF"/>
                </a:highlight>
              </a:rPr>
              <a:t>:</a:t>
            </a:r>
            <a:endParaRPr sz="3200">
              <a:solidFill>
                <a:srgbClr val="333333"/>
              </a:solidFill>
              <a:highlight>
                <a:srgbClr val="FFFFFF"/>
              </a:highlight>
            </a:endParaRPr>
          </a:p>
          <a:p>
            <a:endParaRPr sz="3200">
              <a:solidFill>
                <a:srgbClr val="333333"/>
              </a:solidFill>
              <a:highlight>
                <a:srgbClr val="FFFFFF"/>
              </a:highlight>
            </a:endParaRPr>
          </a:p>
        </p:txBody>
      </p:sp>
      <p:pic>
        <p:nvPicPr>
          <p:cNvPr id="378" name="Google Shape;378;p67"/>
          <p:cNvPicPr preferRelativeResize="0"/>
          <p:nvPr/>
        </p:nvPicPr>
        <p:blipFill>
          <a:blip r:embed="rId3">
            <a:alphaModFix/>
          </a:blip>
          <a:stretch>
            <a:fillRect/>
          </a:stretch>
        </p:blipFill>
        <p:spPr>
          <a:xfrm>
            <a:off x="415600" y="2490533"/>
            <a:ext cx="10908067" cy="4181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533">
                <a:solidFill>
                  <a:srgbClr val="333333"/>
                </a:solidFill>
              </a:rPr>
              <a:t>Comparison Operators</a:t>
            </a:r>
            <a:endParaRPr sz="4533">
              <a:solidFill>
                <a:srgbClr val="333333"/>
              </a:solidFill>
            </a:endParaRPr>
          </a:p>
          <a:p>
            <a:pPr>
              <a:spcBef>
                <a:spcPts val="1200"/>
              </a:spcBef>
            </a:pPr>
            <a:endParaRPr sz="3200">
              <a:solidFill>
                <a:srgbClr val="333333"/>
              </a:solidFill>
              <a:highlight>
                <a:srgbClr val="FFFFFF"/>
              </a:highlight>
            </a:endParaRPr>
          </a:p>
          <a:p>
            <a:endParaRPr sz="3200">
              <a:solidFill>
                <a:srgbClr val="333333"/>
              </a:solidFill>
              <a:highlight>
                <a:srgbClr val="FFFFFF"/>
              </a:highlight>
            </a:endParaRPr>
          </a:p>
        </p:txBody>
      </p:sp>
      <p:pic>
        <p:nvPicPr>
          <p:cNvPr id="384" name="Google Shape;384;p68"/>
          <p:cNvPicPr preferRelativeResize="0"/>
          <p:nvPr/>
        </p:nvPicPr>
        <p:blipFill>
          <a:blip r:embed="rId3">
            <a:alphaModFix/>
          </a:blip>
          <a:stretch>
            <a:fillRect/>
          </a:stretch>
        </p:blipFill>
        <p:spPr>
          <a:xfrm>
            <a:off x="575367" y="1879134"/>
            <a:ext cx="9791365" cy="404853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4533">
                <a:solidFill>
                  <a:srgbClr val="333333"/>
                </a:solidFill>
              </a:rPr>
              <a:t>Logical Operators</a:t>
            </a:r>
            <a:endParaRPr sz="4533">
              <a:solidFill>
                <a:srgbClr val="333333"/>
              </a:solidFill>
            </a:endParaRPr>
          </a:p>
          <a:p>
            <a:pPr>
              <a:spcBef>
                <a:spcPts val="1200"/>
              </a:spcBef>
              <a:buClr>
                <a:schemeClr val="dk1"/>
              </a:buClr>
              <a:buSzPts val="1100"/>
            </a:pPr>
            <a:endParaRPr sz="4533">
              <a:solidFill>
                <a:srgbClr val="333333"/>
              </a:solidFill>
            </a:endParaRPr>
          </a:p>
          <a:p>
            <a:pPr>
              <a:spcBef>
                <a:spcPts val="1200"/>
              </a:spcBef>
            </a:pPr>
            <a:endParaRPr sz="3200">
              <a:solidFill>
                <a:srgbClr val="333333"/>
              </a:solidFill>
              <a:highlight>
                <a:srgbClr val="FFFFFF"/>
              </a:highlight>
            </a:endParaRPr>
          </a:p>
        </p:txBody>
      </p:sp>
      <p:pic>
        <p:nvPicPr>
          <p:cNvPr id="390" name="Google Shape;390;p69"/>
          <p:cNvPicPr preferRelativeResize="0"/>
          <p:nvPr/>
        </p:nvPicPr>
        <p:blipFill>
          <a:blip r:embed="rId3">
            <a:alphaModFix/>
          </a:blip>
          <a:stretch>
            <a:fillRect/>
          </a:stretch>
        </p:blipFill>
        <p:spPr>
          <a:xfrm>
            <a:off x="229800" y="2862667"/>
            <a:ext cx="10695168" cy="37029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NOT operator</a:t>
            </a:r>
            <a:endParaRPr sz="3200"/>
          </a:p>
        </p:txBody>
      </p:sp>
      <p:pic>
        <p:nvPicPr>
          <p:cNvPr id="396" name="Google Shape;396;p70"/>
          <p:cNvPicPr preferRelativeResize="0"/>
          <p:nvPr/>
        </p:nvPicPr>
        <p:blipFill>
          <a:blip r:embed="rId3">
            <a:alphaModFix/>
          </a:blip>
          <a:stretch>
            <a:fillRect/>
          </a:stretch>
        </p:blipFill>
        <p:spPr>
          <a:xfrm>
            <a:off x="203201" y="1560167"/>
            <a:ext cx="10071833" cy="3554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11AA-3430-3F45-B549-9AEA84EA716A}"/>
              </a:ext>
            </a:extLst>
          </p:cNvPr>
          <p:cNvSpPr>
            <a:spLocks noGrp="1"/>
          </p:cNvSpPr>
          <p:nvPr>
            <p:ph type="title"/>
          </p:nvPr>
        </p:nvSpPr>
        <p:spPr>
          <a:xfrm>
            <a:off x="581192" y="702156"/>
            <a:ext cx="11029616" cy="728438"/>
          </a:xfrm>
        </p:spPr>
        <p:txBody>
          <a:bodyPr>
            <a:normAutofit/>
          </a:bodyPr>
          <a:lstStyle/>
          <a:p>
            <a:r>
              <a:rPr lang="en-US" dirty="0"/>
              <a:t>Comparison Operators</a:t>
            </a:r>
          </a:p>
        </p:txBody>
      </p:sp>
      <p:pic>
        <p:nvPicPr>
          <p:cNvPr id="4" name="Picture 3">
            <a:extLst>
              <a:ext uri="{FF2B5EF4-FFF2-40B4-BE49-F238E27FC236}">
                <a16:creationId xmlns:a16="http://schemas.microsoft.com/office/drawing/2014/main" id="{42C6BA8E-085F-FB4C-9CF7-98A4D85766BC}"/>
              </a:ext>
            </a:extLst>
          </p:cNvPr>
          <p:cNvPicPr/>
          <p:nvPr/>
        </p:nvPicPr>
        <p:blipFill>
          <a:blip r:embed="rId2">
            <a:extLst>
              <a:ext uri="{28A0092B-C50C-407E-A947-70E740481C1C}">
                <a14:useLocalDpi xmlns:a14="http://schemas.microsoft.com/office/drawing/2010/main" val="0"/>
              </a:ext>
            </a:extLst>
          </a:blip>
          <a:stretch>
            <a:fillRect/>
          </a:stretch>
        </p:blipFill>
        <p:spPr>
          <a:xfrm>
            <a:off x="263013" y="1430594"/>
            <a:ext cx="9662652" cy="5102941"/>
          </a:xfrm>
          <a:prstGeom prst="rect">
            <a:avLst/>
          </a:prstGeom>
        </p:spPr>
      </p:pic>
    </p:spTree>
    <p:extLst>
      <p:ext uri="{BB962C8B-B14F-4D97-AF65-F5344CB8AC3E}">
        <p14:creationId xmlns:p14="http://schemas.microsoft.com/office/powerpoint/2010/main" val="1977502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NOT operator</a:t>
            </a:r>
            <a:endParaRPr sz="3200"/>
          </a:p>
        </p:txBody>
      </p:sp>
      <p:pic>
        <p:nvPicPr>
          <p:cNvPr id="402" name="Google Shape;402;p71"/>
          <p:cNvPicPr preferRelativeResize="0"/>
          <p:nvPr/>
        </p:nvPicPr>
        <p:blipFill>
          <a:blip r:embed="rId3">
            <a:alphaModFix/>
          </a:blip>
          <a:stretch>
            <a:fillRect/>
          </a:stretch>
        </p:blipFill>
        <p:spPr>
          <a:xfrm>
            <a:off x="203200" y="1560168"/>
            <a:ext cx="11360800" cy="47396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3200">
                <a:solidFill>
                  <a:srgbClr val="3C3C3C"/>
                </a:solidFill>
                <a:highlight>
                  <a:srgbClr val="FAFAFA"/>
                </a:highlight>
                <a:latin typeface="Roboto"/>
                <a:ea typeface="Roboto"/>
                <a:cs typeface="Roboto"/>
                <a:sym typeface="Roboto"/>
              </a:rPr>
              <a:t>Logical AND operator</a:t>
            </a:r>
            <a:endParaRPr sz="3200"/>
          </a:p>
        </p:txBody>
      </p:sp>
      <p:pic>
        <p:nvPicPr>
          <p:cNvPr id="408" name="Google Shape;408;p72"/>
          <p:cNvPicPr preferRelativeResize="0"/>
          <p:nvPr/>
        </p:nvPicPr>
        <p:blipFill>
          <a:blip r:embed="rId3">
            <a:alphaModFix/>
          </a:blip>
          <a:stretch>
            <a:fillRect/>
          </a:stretch>
        </p:blipFill>
        <p:spPr>
          <a:xfrm>
            <a:off x="203201" y="1560168"/>
            <a:ext cx="9249831" cy="5094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6"/>
          <p:cNvSpPr txBox="1">
            <a:spLocks noGrp="1"/>
          </p:cNvSpPr>
          <p:nvPr>
            <p:ph type="title"/>
          </p:nvPr>
        </p:nvSpPr>
        <p:spPr>
          <a:xfrm>
            <a:off x="415600" y="221233"/>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sz="3200">
                <a:solidFill>
                  <a:srgbClr val="333333"/>
                </a:solidFill>
              </a:rPr>
              <a:t>Combining Logical Operators</a:t>
            </a:r>
            <a:endParaRPr sz="3200">
              <a:solidFill>
                <a:srgbClr val="333333"/>
              </a:solidFill>
            </a:endParaRPr>
          </a:p>
          <a:p>
            <a:pPr>
              <a:spcBef>
                <a:spcPts val="933"/>
              </a:spcBef>
            </a:pPr>
            <a:endParaRPr sz="3200"/>
          </a:p>
        </p:txBody>
      </p:sp>
      <p:pic>
        <p:nvPicPr>
          <p:cNvPr id="432" name="Google Shape;432;p76"/>
          <p:cNvPicPr preferRelativeResize="0"/>
          <p:nvPr/>
        </p:nvPicPr>
        <p:blipFill>
          <a:blip r:embed="rId3">
            <a:alphaModFix/>
          </a:blip>
          <a:stretch>
            <a:fillRect/>
          </a:stretch>
        </p:blipFill>
        <p:spPr>
          <a:xfrm>
            <a:off x="203200" y="1188034"/>
            <a:ext cx="11573200" cy="484593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7"/>
          <p:cNvSpPr txBox="1">
            <a:spLocks noGrp="1"/>
          </p:cNvSpPr>
          <p:nvPr>
            <p:ph type="title"/>
          </p:nvPr>
        </p:nvSpPr>
        <p:spPr>
          <a:xfrm>
            <a:off x="415600" y="221233"/>
            <a:ext cx="11360800" cy="763600"/>
          </a:xfrm>
          <a:prstGeom prst="rect">
            <a:avLst/>
          </a:prstGeom>
        </p:spPr>
        <p:txBody>
          <a:bodyPr spcFirstLastPara="1" vert="horz" wrap="square" lIns="121900" tIns="121900" rIns="121900" bIns="121900" rtlCol="0" anchor="t" anchorCtr="0">
            <a:noAutofit/>
          </a:bodyPr>
          <a:lstStyle/>
          <a:p>
            <a:r>
              <a:rPr lang="en" sz="3200">
                <a:solidFill>
                  <a:srgbClr val="333333"/>
                </a:solidFill>
              </a:rPr>
              <a:t>Explicit Parentheses</a:t>
            </a:r>
            <a:endParaRPr sz="3200">
              <a:solidFill>
                <a:srgbClr val="333333"/>
              </a:solidFill>
            </a:endParaRPr>
          </a:p>
          <a:p>
            <a:pPr>
              <a:spcBef>
                <a:spcPts val="933"/>
              </a:spcBef>
            </a:pPr>
            <a:endParaRPr sz="3200">
              <a:solidFill>
                <a:srgbClr val="333333"/>
              </a:solidFill>
            </a:endParaRPr>
          </a:p>
          <a:p>
            <a:pPr>
              <a:spcBef>
                <a:spcPts val="933"/>
              </a:spcBef>
            </a:pPr>
            <a:endParaRPr sz="3200"/>
          </a:p>
        </p:txBody>
      </p:sp>
      <p:pic>
        <p:nvPicPr>
          <p:cNvPr id="438" name="Google Shape;438;p77"/>
          <p:cNvPicPr preferRelativeResize="0"/>
          <p:nvPr/>
        </p:nvPicPr>
        <p:blipFill>
          <a:blip r:embed="rId3">
            <a:alphaModFix/>
          </a:blip>
          <a:stretch>
            <a:fillRect/>
          </a:stretch>
        </p:blipFill>
        <p:spPr>
          <a:xfrm>
            <a:off x="203201" y="1188033"/>
            <a:ext cx="11573199" cy="513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Ternary conditional operator</a:t>
            </a:r>
            <a:endParaRPr/>
          </a:p>
        </p:txBody>
      </p:sp>
      <p:pic>
        <p:nvPicPr>
          <p:cNvPr id="450" name="Google Shape;450;p79"/>
          <p:cNvPicPr preferRelativeResize="0"/>
          <p:nvPr/>
        </p:nvPicPr>
        <p:blipFill>
          <a:blip r:embed="rId3">
            <a:alphaModFix/>
          </a:blip>
          <a:stretch>
            <a:fillRect/>
          </a:stretch>
        </p:blipFill>
        <p:spPr>
          <a:xfrm>
            <a:off x="203200" y="1560168"/>
            <a:ext cx="9525600" cy="271943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7491FF-5202-47B1-8C27-FA14A0E4DAC4}"/>
              </a:ext>
            </a:extLst>
          </p:cNvPr>
          <p:cNvPicPr>
            <a:picLocks noChangeAspect="1"/>
          </p:cNvPicPr>
          <p:nvPr/>
        </p:nvPicPr>
        <p:blipFill>
          <a:blip r:embed="rId2"/>
          <a:stretch>
            <a:fillRect/>
          </a:stretch>
        </p:blipFill>
        <p:spPr>
          <a:xfrm>
            <a:off x="2624137" y="1062037"/>
            <a:ext cx="6943725" cy="4733925"/>
          </a:xfrm>
          <a:prstGeom prst="rect">
            <a:avLst/>
          </a:prstGeom>
        </p:spPr>
      </p:pic>
    </p:spTree>
    <p:extLst>
      <p:ext uri="{BB962C8B-B14F-4D97-AF65-F5344CB8AC3E}">
        <p14:creationId xmlns:p14="http://schemas.microsoft.com/office/powerpoint/2010/main" val="3862419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4D948-495D-4F5E-A3CF-3D2EA8F160CB}"/>
              </a:ext>
            </a:extLst>
          </p:cNvPr>
          <p:cNvPicPr>
            <a:picLocks noChangeAspect="1"/>
          </p:cNvPicPr>
          <p:nvPr/>
        </p:nvPicPr>
        <p:blipFill>
          <a:blip r:embed="rId2"/>
          <a:stretch>
            <a:fillRect/>
          </a:stretch>
        </p:blipFill>
        <p:spPr>
          <a:xfrm>
            <a:off x="2519362" y="876300"/>
            <a:ext cx="7153275" cy="5105400"/>
          </a:xfrm>
          <a:prstGeom prst="rect">
            <a:avLst/>
          </a:prstGeom>
        </p:spPr>
      </p:pic>
    </p:spTree>
    <p:extLst>
      <p:ext uri="{BB962C8B-B14F-4D97-AF65-F5344CB8AC3E}">
        <p14:creationId xmlns:p14="http://schemas.microsoft.com/office/powerpoint/2010/main" val="458427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D6C33-C4A2-43B0-8B9C-BE5D898BDF8B}"/>
              </a:ext>
            </a:extLst>
          </p:cNvPr>
          <p:cNvPicPr>
            <a:picLocks noChangeAspect="1"/>
          </p:cNvPicPr>
          <p:nvPr/>
        </p:nvPicPr>
        <p:blipFill>
          <a:blip r:embed="rId2"/>
          <a:stretch>
            <a:fillRect/>
          </a:stretch>
        </p:blipFill>
        <p:spPr>
          <a:xfrm>
            <a:off x="3643312" y="1514475"/>
            <a:ext cx="4905375" cy="3829050"/>
          </a:xfrm>
          <a:prstGeom prst="rect">
            <a:avLst/>
          </a:prstGeom>
        </p:spPr>
      </p:pic>
    </p:spTree>
    <p:extLst>
      <p:ext uri="{BB962C8B-B14F-4D97-AF65-F5344CB8AC3E}">
        <p14:creationId xmlns:p14="http://schemas.microsoft.com/office/powerpoint/2010/main" val="1547450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1A619-6F8D-462D-A762-A1523069A1E4}"/>
              </a:ext>
            </a:extLst>
          </p:cNvPr>
          <p:cNvPicPr>
            <a:picLocks noChangeAspect="1"/>
          </p:cNvPicPr>
          <p:nvPr/>
        </p:nvPicPr>
        <p:blipFill>
          <a:blip r:embed="rId2"/>
          <a:stretch>
            <a:fillRect/>
          </a:stretch>
        </p:blipFill>
        <p:spPr>
          <a:xfrm>
            <a:off x="2857500" y="1676400"/>
            <a:ext cx="6477000" cy="3505200"/>
          </a:xfrm>
          <a:prstGeom prst="rect">
            <a:avLst/>
          </a:prstGeom>
        </p:spPr>
      </p:pic>
    </p:spTree>
    <p:extLst>
      <p:ext uri="{BB962C8B-B14F-4D97-AF65-F5344CB8AC3E}">
        <p14:creationId xmlns:p14="http://schemas.microsoft.com/office/powerpoint/2010/main" val="707860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69984-5060-4B7A-8406-40197BF80360}"/>
              </a:ext>
            </a:extLst>
          </p:cNvPr>
          <p:cNvPicPr>
            <a:picLocks noChangeAspect="1"/>
          </p:cNvPicPr>
          <p:nvPr/>
        </p:nvPicPr>
        <p:blipFill>
          <a:blip r:embed="rId2"/>
          <a:stretch>
            <a:fillRect/>
          </a:stretch>
        </p:blipFill>
        <p:spPr>
          <a:xfrm>
            <a:off x="2747962" y="1528762"/>
            <a:ext cx="6696075" cy="3800475"/>
          </a:xfrm>
          <a:prstGeom prst="rect">
            <a:avLst/>
          </a:prstGeom>
        </p:spPr>
      </p:pic>
    </p:spTree>
    <p:extLst>
      <p:ext uri="{BB962C8B-B14F-4D97-AF65-F5344CB8AC3E}">
        <p14:creationId xmlns:p14="http://schemas.microsoft.com/office/powerpoint/2010/main" val="233816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3F6C6C03-F90A-44AC-9A0D-9355736C418F}"/>
              </a:ext>
            </a:extLst>
          </p:cNvPr>
          <p:cNvSpPr>
            <a:spLocks noGrp="1"/>
          </p:cNvSpPr>
          <p:nvPr>
            <p:ph type="title"/>
          </p:nvPr>
        </p:nvSpPr>
        <p:spPr/>
        <p:txBody>
          <a:bodyPr/>
          <a:lstStyle/>
          <a:p>
            <a:pPr eaLnBrk="1" hangingPunct="1"/>
            <a:r>
              <a:rPr lang="en-US" altLang="en-US"/>
              <a:t>Boolean Expressions and Relational Operators (cont’d.)</a:t>
            </a:r>
            <a:endParaRPr lang="he-IL" altLang="en-US"/>
          </a:p>
        </p:txBody>
      </p:sp>
      <p:pic>
        <p:nvPicPr>
          <p:cNvPr id="10243" name="Content Placeholder 1">
            <a:extLst>
              <a:ext uri="{FF2B5EF4-FFF2-40B4-BE49-F238E27FC236}">
                <a16:creationId xmlns:a16="http://schemas.microsoft.com/office/drawing/2014/main" id="{27C3CD21-34DD-45D9-AB9C-FFD9BACA37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2050" y="2362201"/>
            <a:ext cx="7327900" cy="285432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EB7D5-BD4C-49FB-877F-489EC904C73C}"/>
              </a:ext>
            </a:extLst>
          </p:cNvPr>
          <p:cNvPicPr>
            <a:picLocks noChangeAspect="1"/>
          </p:cNvPicPr>
          <p:nvPr/>
        </p:nvPicPr>
        <p:blipFill>
          <a:blip r:embed="rId2"/>
          <a:stretch>
            <a:fillRect/>
          </a:stretch>
        </p:blipFill>
        <p:spPr>
          <a:xfrm>
            <a:off x="2847975" y="1276350"/>
            <a:ext cx="6496050" cy="4305300"/>
          </a:xfrm>
          <a:prstGeom prst="rect">
            <a:avLst/>
          </a:prstGeom>
        </p:spPr>
      </p:pic>
    </p:spTree>
    <p:extLst>
      <p:ext uri="{BB962C8B-B14F-4D97-AF65-F5344CB8AC3E}">
        <p14:creationId xmlns:p14="http://schemas.microsoft.com/office/powerpoint/2010/main" val="2740916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D5E1D-621B-499C-A224-C36F4B3E331A}"/>
              </a:ext>
            </a:extLst>
          </p:cNvPr>
          <p:cNvPicPr>
            <a:picLocks noChangeAspect="1"/>
          </p:cNvPicPr>
          <p:nvPr/>
        </p:nvPicPr>
        <p:blipFill>
          <a:blip r:embed="rId2"/>
          <a:stretch>
            <a:fillRect/>
          </a:stretch>
        </p:blipFill>
        <p:spPr>
          <a:xfrm>
            <a:off x="3305175" y="1652587"/>
            <a:ext cx="5581650" cy="3552825"/>
          </a:xfrm>
          <a:prstGeom prst="rect">
            <a:avLst/>
          </a:prstGeom>
        </p:spPr>
      </p:pic>
    </p:spTree>
    <p:extLst>
      <p:ext uri="{BB962C8B-B14F-4D97-AF65-F5344CB8AC3E}">
        <p14:creationId xmlns:p14="http://schemas.microsoft.com/office/powerpoint/2010/main" val="728048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FD7439-0B3F-4F03-8371-6578CC440B4E}"/>
              </a:ext>
            </a:extLst>
          </p:cNvPr>
          <p:cNvPicPr>
            <a:picLocks noChangeAspect="1"/>
          </p:cNvPicPr>
          <p:nvPr/>
        </p:nvPicPr>
        <p:blipFill>
          <a:blip r:embed="rId2"/>
          <a:stretch>
            <a:fillRect/>
          </a:stretch>
        </p:blipFill>
        <p:spPr>
          <a:xfrm>
            <a:off x="3505200" y="1704975"/>
            <a:ext cx="5181600" cy="3448050"/>
          </a:xfrm>
          <a:prstGeom prst="rect">
            <a:avLst/>
          </a:prstGeom>
        </p:spPr>
      </p:pic>
    </p:spTree>
    <p:extLst>
      <p:ext uri="{BB962C8B-B14F-4D97-AF65-F5344CB8AC3E}">
        <p14:creationId xmlns:p14="http://schemas.microsoft.com/office/powerpoint/2010/main" val="66271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7C35-29AD-3E45-A2A9-6264F417A728}"/>
              </a:ext>
            </a:extLst>
          </p:cNvPr>
          <p:cNvSpPr>
            <a:spLocks noGrp="1"/>
          </p:cNvSpPr>
          <p:nvPr>
            <p:ph type="title"/>
          </p:nvPr>
        </p:nvSpPr>
        <p:spPr>
          <a:xfrm>
            <a:off x="581192" y="702156"/>
            <a:ext cx="11029616" cy="570053"/>
          </a:xfrm>
        </p:spPr>
        <p:txBody>
          <a:bodyPr/>
          <a:lstStyle/>
          <a:p>
            <a:r>
              <a:rPr lang="en-US" dirty="0"/>
              <a:t>IF STATEMENT</a:t>
            </a:r>
          </a:p>
        </p:txBody>
      </p:sp>
      <p:pic>
        <p:nvPicPr>
          <p:cNvPr id="4" name="Picture 3">
            <a:extLst>
              <a:ext uri="{FF2B5EF4-FFF2-40B4-BE49-F238E27FC236}">
                <a16:creationId xmlns:a16="http://schemas.microsoft.com/office/drawing/2014/main" id="{EA1DE32A-DDBF-E544-BF8E-1828CDB23DFF}"/>
              </a:ext>
            </a:extLst>
          </p:cNvPr>
          <p:cNvPicPr/>
          <p:nvPr/>
        </p:nvPicPr>
        <p:blipFill>
          <a:blip r:embed="rId2">
            <a:extLst>
              <a:ext uri="{28A0092B-C50C-407E-A947-70E740481C1C}">
                <a14:useLocalDpi xmlns:a14="http://schemas.microsoft.com/office/drawing/2010/main" val="0"/>
              </a:ext>
            </a:extLst>
          </a:blip>
          <a:stretch>
            <a:fillRect/>
          </a:stretch>
        </p:blipFill>
        <p:spPr>
          <a:xfrm>
            <a:off x="395990" y="1792750"/>
            <a:ext cx="10037164" cy="4233295"/>
          </a:xfrm>
          <a:prstGeom prst="rect">
            <a:avLst/>
          </a:prstGeom>
        </p:spPr>
      </p:pic>
    </p:spTree>
    <p:extLst>
      <p:ext uri="{BB962C8B-B14F-4D97-AF65-F5344CB8AC3E}">
        <p14:creationId xmlns:p14="http://schemas.microsoft.com/office/powerpoint/2010/main" val="264804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A5E5A1B-ECBA-4927-B69F-C52AF0012573}"/>
              </a:ext>
            </a:extLst>
          </p:cNvPr>
          <p:cNvSpPr>
            <a:spLocks noGrp="1"/>
          </p:cNvSpPr>
          <p:nvPr>
            <p:ph type="title"/>
          </p:nvPr>
        </p:nvSpPr>
        <p:spPr/>
        <p:txBody>
          <a:bodyPr/>
          <a:lstStyle/>
          <a:p>
            <a:pPr eaLnBrk="1" hangingPunct="1"/>
            <a:r>
              <a:rPr lang="en-US" altLang="en-US"/>
              <a:t>The </a:t>
            </a:r>
            <a:r>
              <a:rPr lang="en-US" altLang="en-US">
                <a:latin typeface="Courier New" panose="02070309020205020404" pitchFamily="49" charset="0"/>
                <a:cs typeface="Courier New" panose="02070309020205020404" pitchFamily="49" charset="0"/>
              </a:rPr>
              <a:t>if</a:t>
            </a:r>
            <a:r>
              <a:rPr lang="en-US" altLang="en-US"/>
              <a:t> Statement (cont’d.)</a:t>
            </a:r>
            <a:endParaRPr lang="he-IL" altLang="en-US"/>
          </a:p>
        </p:txBody>
      </p:sp>
      <p:pic>
        <p:nvPicPr>
          <p:cNvPr id="6147" name="Content Placeholder 2">
            <a:extLst>
              <a:ext uri="{FF2B5EF4-FFF2-40B4-BE49-F238E27FC236}">
                <a16:creationId xmlns:a16="http://schemas.microsoft.com/office/drawing/2014/main" id="{25A8C5E2-1633-46D3-8B44-DC44A75269F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752725" y="2181226"/>
            <a:ext cx="6686550" cy="3363913"/>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53F58E2-3EB1-4C42-8635-7D9BE2DB1304}"/>
              </a:ext>
            </a:extLst>
          </p:cNvPr>
          <p:cNvSpPr>
            <a:spLocks noGrp="1"/>
          </p:cNvSpPr>
          <p:nvPr>
            <p:ph type="title"/>
          </p:nvPr>
        </p:nvSpPr>
        <p:spPr/>
        <p:txBody>
          <a:bodyPr/>
          <a:lstStyle/>
          <a:p>
            <a:pPr eaLnBrk="1" hangingPunct="1"/>
            <a:r>
              <a:rPr lang="en-US" altLang="en-US"/>
              <a:t>Boolean Expressions and Relational Operators</a:t>
            </a:r>
            <a:endParaRPr lang="he-IL" altLang="en-US"/>
          </a:p>
        </p:txBody>
      </p:sp>
      <p:sp>
        <p:nvSpPr>
          <p:cNvPr id="8195" name="Content Placeholder 2">
            <a:extLst>
              <a:ext uri="{FF2B5EF4-FFF2-40B4-BE49-F238E27FC236}">
                <a16:creationId xmlns:a16="http://schemas.microsoft.com/office/drawing/2014/main" id="{614A61CD-2C7E-4A0B-8221-B1EF620659F7}"/>
              </a:ext>
            </a:extLst>
          </p:cNvPr>
          <p:cNvSpPr>
            <a:spLocks noGrp="1"/>
          </p:cNvSpPr>
          <p:nvPr>
            <p:ph idx="1"/>
          </p:nvPr>
        </p:nvSpPr>
        <p:spPr/>
        <p:txBody>
          <a:bodyPr/>
          <a:lstStyle/>
          <a:p>
            <a:pPr eaLnBrk="1" hangingPunct="1"/>
            <a:r>
              <a:rPr lang="en-US" altLang="en-US" u="sng"/>
              <a:t>Boolean expression</a:t>
            </a:r>
            <a:r>
              <a:rPr lang="en-US" altLang="en-US"/>
              <a:t>: expression tested by if statement to determine if it is true or false</a:t>
            </a:r>
          </a:p>
          <a:p>
            <a:pPr lvl="1" eaLnBrk="1" hangingPunct="1"/>
            <a:r>
              <a:rPr lang="en-US" altLang="en-US"/>
              <a:t>Example: a &gt; b</a:t>
            </a:r>
          </a:p>
          <a:p>
            <a:pPr lvl="2" eaLnBrk="1" hangingPunct="1"/>
            <a:r>
              <a:rPr lang="en-US" altLang="en-US"/>
              <a:t> </a:t>
            </a:r>
            <a:r>
              <a:rPr lang="en-US" altLang="en-US">
                <a:latin typeface="Courier New" panose="02070309020205020404" pitchFamily="49" charset="0"/>
                <a:cs typeface="Courier New" panose="02070309020205020404" pitchFamily="49" charset="0"/>
              </a:rPr>
              <a:t>true</a:t>
            </a:r>
            <a:r>
              <a:rPr lang="en-US" altLang="en-US"/>
              <a:t> if a is greater than b; </a:t>
            </a:r>
            <a:r>
              <a:rPr lang="en-US" altLang="en-US">
                <a:latin typeface="Courier New" panose="02070309020205020404" pitchFamily="49" charset="0"/>
                <a:cs typeface="Courier New" panose="02070309020205020404" pitchFamily="49" charset="0"/>
              </a:rPr>
              <a:t>false</a:t>
            </a:r>
            <a:r>
              <a:rPr lang="en-US" altLang="en-US"/>
              <a:t> otherwise</a:t>
            </a:r>
          </a:p>
          <a:p>
            <a:pPr eaLnBrk="1" hangingPunct="1"/>
            <a:r>
              <a:rPr lang="en-US" altLang="en-US" u="sng"/>
              <a:t>Relational operator</a:t>
            </a:r>
            <a:r>
              <a:rPr lang="en-US" altLang="en-US"/>
              <a:t>: determines whether a specific relationship exists between two values</a:t>
            </a:r>
          </a:p>
          <a:p>
            <a:pPr lvl="1" eaLnBrk="1" hangingPunct="1"/>
            <a:r>
              <a:rPr lang="en-US" altLang="en-US"/>
              <a:t>Example: greater than (&gt;)</a:t>
            </a:r>
            <a:endParaRPr lang="he-IL" altLang="en-US"/>
          </a:p>
        </p:txBody>
      </p:sp>
    </p:spTree>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A41"/>
      </a:dk2>
      <a:lt2>
        <a:srgbClr val="E2E8E4"/>
      </a:lt2>
      <a:accent1>
        <a:srgbClr val="DD3397"/>
      </a:accent1>
      <a:accent2>
        <a:srgbClr val="CA21CB"/>
      </a:accent2>
      <a:accent3>
        <a:srgbClr val="9533DD"/>
      </a:accent3>
      <a:accent4>
        <a:srgbClr val="563FD2"/>
      </a:accent4>
      <a:accent5>
        <a:srgbClr val="335FDD"/>
      </a:accent5>
      <a:accent6>
        <a:srgbClr val="2194CB"/>
      </a:accent6>
      <a:hlink>
        <a:srgbClr val="616BCA"/>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1268</Words>
  <Application>Microsoft Macintosh PowerPoint</Application>
  <PresentationFormat>Widescreen</PresentationFormat>
  <Paragraphs>200</Paragraphs>
  <Slides>62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Courier New</vt:lpstr>
      <vt:lpstr>Gill Sans MT</vt:lpstr>
      <vt:lpstr>Roboto</vt:lpstr>
      <vt:lpstr>Wingdings 2</vt:lpstr>
      <vt:lpstr>DividendVTI</vt:lpstr>
      <vt:lpstr>Swift Language </vt:lpstr>
      <vt:lpstr>Topics</vt:lpstr>
      <vt:lpstr>Conditional Statements</vt:lpstr>
      <vt:lpstr>The if Statement</vt:lpstr>
      <vt:lpstr>Comparison Operators</vt:lpstr>
      <vt:lpstr>Boolean Expressions and Relational Operators (cont’d.)</vt:lpstr>
      <vt:lpstr>IF STATEMENT</vt:lpstr>
      <vt:lpstr>The if Statement (cont’d.)</vt:lpstr>
      <vt:lpstr>Boolean Expressions and Relational Operators</vt:lpstr>
      <vt:lpstr>Boolean Expressions and Relational Operators (cont’d.)</vt:lpstr>
      <vt:lpstr>Boolean Expressions and Relational Operators (cont’d.)</vt:lpstr>
      <vt:lpstr>Boolean Expressions and Relational Operators (cont’d.)</vt:lpstr>
      <vt:lpstr>Comparison operators</vt:lpstr>
      <vt:lpstr>The if-else Statement</vt:lpstr>
      <vt:lpstr>IF-ELSE STATEMENT</vt:lpstr>
      <vt:lpstr>IF-ELSE EXAMPLE</vt:lpstr>
      <vt:lpstr>The if-else Statement (cont’d.)</vt:lpstr>
      <vt:lpstr>The if-else Statement (cont’d.)</vt:lpstr>
      <vt:lpstr>Nested if statements</vt:lpstr>
      <vt:lpstr>Comparing Strings</vt:lpstr>
      <vt:lpstr>Comparing Strings (cont’d.)</vt:lpstr>
      <vt:lpstr>Nested Decision Structures and the if-elif-else Statement</vt:lpstr>
      <vt:lpstr>Nested Decision Structures and the if-elif-else Statement</vt:lpstr>
      <vt:lpstr>PowerPoint Presentation</vt:lpstr>
      <vt:lpstr>PowerPoint Presentation</vt:lpstr>
      <vt:lpstr>Ternary Conditional Operator</vt:lpstr>
      <vt:lpstr>Ternary Conditional Operator</vt:lpstr>
      <vt:lpstr>Logical Operators  </vt:lpstr>
      <vt:lpstr>Logical Operators</vt:lpstr>
      <vt:lpstr>The and Operator</vt:lpstr>
      <vt:lpstr>Logical AND operator</vt:lpstr>
      <vt:lpstr>The or Operator</vt:lpstr>
      <vt:lpstr>Logical OR operator</vt:lpstr>
      <vt:lpstr>Logical OR operator</vt:lpstr>
      <vt:lpstr>Combining Logical Operators </vt:lpstr>
      <vt:lpstr>Explicit Parentheses </vt:lpstr>
      <vt:lpstr>Short-Circuit Evaluation</vt:lpstr>
      <vt:lpstr>The not Operator</vt:lpstr>
      <vt:lpstr>Checking Numeric Ranges with Logical Operators</vt:lpstr>
      <vt:lpstr>Boolean Variables</vt:lpstr>
      <vt:lpstr>SWITCH STATEMENT</vt:lpstr>
      <vt:lpstr>SWITCH STATEMENT</vt:lpstr>
      <vt:lpstr>Interval Matching</vt:lpstr>
      <vt:lpstr>Compound Cases</vt:lpstr>
      <vt:lpstr>Summary</vt:lpstr>
      <vt:lpstr>Comparison Operators Swift supports all standard comparison operators: </vt:lpstr>
      <vt:lpstr>Comparison Operators  </vt:lpstr>
      <vt:lpstr>Logical Operators  </vt:lpstr>
      <vt:lpstr>Logical NOT operator</vt:lpstr>
      <vt:lpstr>Logical NOT operator</vt:lpstr>
      <vt:lpstr>Logical AND operator</vt:lpstr>
      <vt:lpstr>Combining Logical Operators </vt:lpstr>
      <vt:lpstr>Explicit Parentheses  </vt:lpstr>
      <vt:lpstr>Ternary conditional operator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Swift Language</dc:title>
  <dc:creator>Javad Ameri</dc:creator>
  <cp:lastModifiedBy>Microsoft Office User</cp:lastModifiedBy>
  <cp:revision>24</cp:revision>
  <dcterms:created xsi:type="dcterms:W3CDTF">2019-09-10T13:47:25Z</dcterms:created>
  <dcterms:modified xsi:type="dcterms:W3CDTF">2020-05-27T23:50:20Z</dcterms:modified>
</cp:coreProperties>
</file>